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0" r:id="rId3"/>
    <p:sldId id="264" r:id="rId4"/>
    <p:sldId id="261" r:id="rId5"/>
    <p:sldId id="258" r:id="rId6"/>
    <p:sldId id="262" r:id="rId7"/>
    <p:sldId id="275" r:id="rId8"/>
    <p:sldId id="277" r:id="rId9"/>
    <p:sldId id="265" r:id="rId10"/>
    <p:sldId id="281" r:id="rId11"/>
    <p:sldId id="266" r:id="rId12"/>
    <p:sldId id="267" r:id="rId13"/>
    <p:sldId id="268" r:id="rId14"/>
    <p:sldId id="270" r:id="rId15"/>
    <p:sldId id="271" r:id="rId16"/>
    <p:sldId id="278" r:id="rId17"/>
    <p:sldId id="272" r:id="rId18"/>
    <p:sldId id="273" r:id="rId19"/>
    <p:sldId id="279" r:id="rId20"/>
  </p:sldIdLst>
  <p:sldSz cx="12192000" cy="6858000"/>
  <p:notesSz cx="6669088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rika Lundström" initials="UL" lastIdx="5" clrIdx="0">
    <p:extLst>
      <p:ext uri="{19B8F6BF-5375-455C-9EA6-DF929625EA0E}">
        <p15:presenceInfo xmlns:p15="http://schemas.microsoft.com/office/powerpoint/2012/main" userId="S-1-5-21-3767723875-3641016550-3046868103-1056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50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476" autoAdjust="0"/>
  </p:normalViewPr>
  <p:slideViewPr>
    <p:cSldViewPr snapToGrid="0">
      <p:cViewPr varScale="1">
        <p:scale>
          <a:sx n="110" d="100"/>
          <a:sy n="110" d="100"/>
        </p:scale>
        <p:origin x="462" y="114"/>
      </p:cViewPr>
      <p:guideLst/>
    </p:cSldViewPr>
  </p:slideViewPr>
  <p:outlineViewPr>
    <p:cViewPr>
      <p:scale>
        <a:sx n="33" d="100"/>
        <a:sy n="33" d="100"/>
      </p:scale>
      <p:origin x="0" y="-59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notesViewPr>
    <p:cSldViewPr snapToGrid="0">
      <p:cViewPr>
        <p:scale>
          <a:sx n="90" d="100"/>
          <a:sy n="90" d="100"/>
        </p:scale>
        <p:origin x="3834" y="-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CE6F-0113-4154-A01F-4A71FBADC4A2}" type="datetimeFigureOut">
              <a:rPr lang="sv-SE" smtClean="0"/>
              <a:t>2020-02-18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30219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6866" y="9430219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8F765-7E36-4F85-AEE7-4ADC9FD049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928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1D079-0B98-4179-9B03-D4DC4F813607}" type="datetimeFigureOut">
              <a:rPr lang="sv-SE" smtClean="0"/>
              <a:t>2020-02-18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1239838"/>
            <a:ext cx="59578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5CD97-4A74-4D06-A817-7BD4F5B888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112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72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Responstiden</a:t>
            </a:r>
            <a:r>
              <a:rPr lang="sv-SE" baseline="0" dirty="0" smtClean="0"/>
              <a:t> för ambulans tangerar i stort sett rikets värde men samtidigt är det värt att notera att en responstid på ca 13 minuter i genomsnitt är mycket bra med tanke på vår regions utformning med långa avstånd.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4550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 negativ trend</a:t>
            </a:r>
            <a:r>
              <a:rPr lang="sv-SE" baseline="0" dirty="0" smtClean="0"/>
              <a:t> kan ses för samtliga indikatorer förutom Operation inom 90 dagar och Förkorta väntetid till särskilt boende, för dessa har en positiv förändring skett även om själva värdet fortfarande ligger i en icke önskvärd riktning. Särskilt påtagliga negativa förändringar kan ses för de indikatorer inom den röda ramen där regionen ligger bland de sämsta i landet för flera av dem.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34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Gällande</a:t>
            </a:r>
            <a:r>
              <a:rPr lang="sv-SE" baseline="0" dirty="0" smtClean="0"/>
              <a:t> fysisk aktivitet efter hjärtinfarkt så tangerar regionen rikets värde men en negativ förändring har skett sedan föregående mätning då regionen befann sig i en önskvärd riktning i förhållande till rikets. 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298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</a:t>
            </a:r>
            <a:r>
              <a:rPr lang="sv-SE" baseline="0" dirty="0" smtClean="0"/>
              <a:t> dessa indikatorer befinner sig regionen i en icke önskvärd riktning i förhållande till rikets värden men viktigt att uppmärksamma är att det har skett en positiv förändring för samtliga i förhållande till den föregående sammanställningen.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395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 dessa</a:t>
            </a:r>
            <a:r>
              <a:rPr lang="sv-SE" baseline="0" dirty="0" smtClean="0"/>
              <a:t> indikatorer finns tyvärr en fortsatt nedåtgående trend i förhållande till rikets värde och sedan föregående mätning.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2752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Antal suicid tangerar i stort</a:t>
            </a:r>
            <a:r>
              <a:rPr lang="sv-SE" baseline="0" dirty="0" smtClean="0"/>
              <a:t> </a:t>
            </a:r>
            <a:r>
              <a:rPr lang="sv-SE" dirty="0" smtClean="0"/>
              <a:t>rikets värde och en positiv</a:t>
            </a:r>
            <a:r>
              <a:rPr lang="sv-SE" baseline="0" dirty="0" smtClean="0"/>
              <a:t> förändring har skett sedan föregående mätning. </a:t>
            </a:r>
          </a:p>
          <a:p>
            <a:endParaRPr lang="sv-SE" baseline="0" dirty="0" smtClean="0"/>
          </a:p>
          <a:p>
            <a:r>
              <a:rPr lang="sv-SE" baseline="0" dirty="0" smtClean="0"/>
              <a:t>Det allmänt skattade hälsotillståndet befinner sig i en icke önskvärd riktning i förhållande till rikets värde och har en fortsatt nedåtgående trend. </a:t>
            </a:r>
          </a:p>
          <a:p>
            <a:endParaRPr lang="sv-SE" dirty="0" smtClean="0"/>
          </a:p>
          <a:p>
            <a:r>
              <a:rPr lang="sv-SE" dirty="0" smtClean="0"/>
              <a:t>En positiv förändring har skett</a:t>
            </a:r>
            <a:r>
              <a:rPr lang="sv-SE" baseline="0" dirty="0" smtClean="0"/>
              <a:t> avseende sjukvårdsrelaterad åtgärdbar dödlighet men värdet ligger fortfarande i en icke önskvärd riktning i förhållande till riket.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4792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Förtroendet för sjukvården</a:t>
            </a:r>
            <a:r>
              <a:rPr lang="sv-SE" baseline="0" dirty="0" smtClean="0"/>
              <a:t> i sin helhet och att vård ges på lika villkor har värden som befinner sig i en icke önskvärd riktning i förhållande till rikets men en viss positiv förändring har skett sedan den föregående mätningen.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003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7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029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31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56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37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687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Att </a:t>
            </a:r>
            <a:r>
              <a:rPr lang="sv-SE" dirty="0" err="1" smtClean="0"/>
              <a:t>bebihålla</a:t>
            </a:r>
            <a:r>
              <a:rPr lang="sv-SE" dirty="0" smtClean="0"/>
              <a:t> = indikatorer</a:t>
            </a:r>
            <a:r>
              <a:rPr lang="sv-SE" baseline="0" dirty="0" smtClean="0"/>
              <a:t> där regionen har ett värde som befinner sig i önskvärd riktning i förhållande till rikets.</a:t>
            </a:r>
          </a:p>
          <a:p>
            <a:endParaRPr lang="sv-SE" baseline="0" dirty="0" smtClean="0"/>
          </a:p>
          <a:p>
            <a:r>
              <a:rPr lang="sv-SE" baseline="0" dirty="0" smtClean="0"/>
              <a:t>Att bevaka = indikatorer där regionen har ett värde som tangerar eller i närheten av rikets värde och som vi behöver bevaka. </a:t>
            </a:r>
          </a:p>
          <a:p>
            <a:endParaRPr lang="sv-SE" baseline="0" dirty="0" smtClean="0"/>
          </a:p>
          <a:p>
            <a:r>
              <a:rPr lang="sv-SE" baseline="0" dirty="0" smtClean="0"/>
              <a:t>Att förbättra = indikatorer där regionen har ett värde som ligger i en icke önskvärd </a:t>
            </a:r>
            <a:r>
              <a:rPr lang="sv-SE" baseline="0" dirty="0" err="1" smtClean="0"/>
              <a:t>rikning</a:t>
            </a:r>
            <a:r>
              <a:rPr lang="sv-SE" baseline="0" dirty="0" smtClean="0"/>
              <a:t> i förhållande till rikets.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630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401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 för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12"/>
          <p:cNvSpPr txBox="1">
            <a:spLocks/>
          </p:cNvSpPr>
          <p:nvPr userDrawn="1"/>
        </p:nvSpPr>
        <p:spPr>
          <a:xfrm>
            <a:off x="1395679" y="2512514"/>
            <a:ext cx="4735528" cy="1369973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403D45"/>
              </a:buClr>
              <a:buFont typeface="Arial" panose="020B0604020202020204" pitchFamily="34" charset="0"/>
              <a:buNone/>
            </a:pPr>
            <a:r>
              <a:rPr lang="sv-SE" sz="1867" b="1" kern="0" dirty="0" smtClean="0">
                <a:solidFill>
                  <a:srgbClr val="155697"/>
                </a:solidFill>
              </a:rPr>
              <a:t>Skapa ny sida</a:t>
            </a:r>
          </a:p>
          <a:p>
            <a:pPr>
              <a:spcBef>
                <a:spcPts val="213"/>
              </a:spcBef>
              <a:buClr>
                <a:srgbClr val="403D45"/>
              </a:buClr>
            </a:pPr>
            <a:r>
              <a:rPr lang="sv-SE" sz="1600" kern="0" dirty="0" smtClean="0">
                <a:solidFill>
                  <a:srgbClr val="403D45"/>
                </a:solidFill>
              </a:rPr>
              <a:t>I menyn </a:t>
            </a:r>
            <a:r>
              <a:rPr lang="sv-SE" sz="1600" b="1" kern="0" dirty="0" smtClean="0">
                <a:solidFill>
                  <a:srgbClr val="403D45"/>
                </a:solidFill>
              </a:rPr>
              <a:t>Start </a:t>
            </a:r>
            <a:r>
              <a:rPr lang="sv-SE" sz="1600" kern="0" dirty="0" smtClean="0">
                <a:solidFill>
                  <a:srgbClr val="403D45"/>
                </a:solidFill>
              </a:rPr>
              <a:t>hittar du</a:t>
            </a:r>
            <a:r>
              <a:rPr lang="sv-SE" sz="1600" b="1" kern="0" dirty="0" smtClean="0">
                <a:solidFill>
                  <a:srgbClr val="403D45"/>
                </a:solidFill>
              </a:rPr>
              <a:t> </a:t>
            </a:r>
            <a:r>
              <a:rPr lang="sv-SE" sz="1600" i="1" kern="0" dirty="0" smtClean="0">
                <a:solidFill>
                  <a:srgbClr val="403D45"/>
                </a:solidFill>
              </a:rPr>
              <a:t>Ny bild</a:t>
            </a:r>
            <a:r>
              <a:rPr lang="sv-SE" sz="1600" kern="0" dirty="0" smtClean="0">
                <a:solidFill>
                  <a:srgbClr val="403D45"/>
                </a:solidFill>
              </a:rPr>
              <a:t>. </a:t>
            </a:r>
          </a:p>
          <a:p>
            <a:pPr>
              <a:spcBef>
                <a:spcPts val="213"/>
              </a:spcBef>
              <a:buClr>
                <a:srgbClr val="403D45"/>
              </a:buClr>
            </a:pPr>
            <a:r>
              <a:rPr lang="sv-SE" sz="1600" kern="0" dirty="0" smtClean="0">
                <a:solidFill>
                  <a:srgbClr val="403D45"/>
                </a:solidFill>
              </a:rPr>
              <a:t>Klicka på pilen och välj den </a:t>
            </a:r>
            <a:r>
              <a:rPr lang="sv-SE" sz="1600" kern="0" dirty="0" err="1" smtClean="0">
                <a:solidFill>
                  <a:srgbClr val="403D45"/>
                </a:solidFill>
              </a:rPr>
              <a:t>sidmall</a:t>
            </a:r>
            <a:r>
              <a:rPr lang="sv-SE" sz="1600" kern="0" dirty="0" smtClean="0">
                <a:solidFill>
                  <a:srgbClr val="403D45"/>
                </a:solidFill>
              </a:rPr>
              <a:t> du behöver.</a:t>
            </a:r>
            <a:endParaRPr lang="sv-SE" sz="1867" kern="0" dirty="0" smtClean="0">
              <a:solidFill>
                <a:srgbClr val="403D45"/>
              </a:solidFill>
            </a:endParaRPr>
          </a:p>
          <a:p>
            <a:pPr>
              <a:buClr>
                <a:srgbClr val="403D45"/>
              </a:buClr>
            </a:pPr>
            <a:endParaRPr lang="sv-SE" sz="1867" kern="0" dirty="0" smtClean="0">
              <a:solidFill>
                <a:srgbClr val="403D45"/>
              </a:solidFill>
            </a:endParaRPr>
          </a:p>
          <a:p>
            <a:pPr>
              <a:buClr>
                <a:srgbClr val="403D45"/>
              </a:buClr>
            </a:pPr>
            <a:endParaRPr lang="sv-SE" sz="1867" kern="0" dirty="0" smtClean="0">
              <a:solidFill>
                <a:srgbClr val="403D45"/>
              </a:solidFill>
            </a:endParaRPr>
          </a:p>
          <a:p>
            <a:pPr>
              <a:buClr>
                <a:srgbClr val="403D45"/>
              </a:buClr>
            </a:pPr>
            <a:endParaRPr lang="sv-SE" sz="1867" kern="0" dirty="0" smtClean="0">
              <a:solidFill>
                <a:srgbClr val="403D45"/>
              </a:solidFill>
            </a:endParaRPr>
          </a:p>
          <a:p>
            <a:pPr marL="304792" indent="-304792">
              <a:spcBef>
                <a:spcPts val="213"/>
              </a:spcBef>
              <a:buClr>
                <a:srgbClr val="403D45"/>
              </a:buClr>
              <a:buFont typeface="+mj-lt"/>
              <a:buAutoNum type="arabicPeriod"/>
              <a:defRPr/>
            </a:pPr>
            <a:endParaRPr lang="sv-SE" sz="1600" kern="0" dirty="0" smtClean="0">
              <a:solidFill>
                <a:srgbClr val="403D45"/>
              </a:solidFill>
            </a:endParaRPr>
          </a:p>
          <a:p>
            <a:pPr marL="0" indent="0">
              <a:buClr>
                <a:srgbClr val="403D45"/>
              </a:buClr>
              <a:buFont typeface="Arial" panose="020B0604020202020204" pitchFamily="34" charset="0"/>
              <a:buNone/>
            </a:pPr>
            <a:endParaRPr lang="sv-SE" sz="1600" kern="0" dirty="0" smtClean="0">
              <a:solidFill>
                <a:srgbClr val="403D45"/>
              </a:solidFill>
            </a:endParaRPr>
          </a:p>
          <a:p>
            <a:pPr marL="0" indent="0">
              <a:buClr>
                <a:srgbClr val="403D45"/>
              </a:buClr>
              <a:buFont typeface="Arial" panose="020B0604020202020204" pitchFamily="34" charset="0"/>
              <a:buNone/>
            </a:pPr>
            <a:endParaRPr lang="sv-SE" sz="1600" kern="0" dirty="0" smtClean="0">
              <a:solidFill>
                <a:srgbClr val="403D45"/>
              </a:solidFill>
            </a:endParaRPr>
          </a:p>
          <a:p>
            <a:pPr marL="0" indent="0">
              <a:buClr>
                <a:srgbClr val="403D45"/>
              </a:buClr>
              <a:buFont typeface="Arial" panose="020B0604020202020204" pitchFamily="34" charset="0"/>
              <a:buNone/>
            </a:pPr>
            <a:endParaRPr lang="sv-SE" sz="1600" kern="0" dirty="0" smtClean="0">
              <a:solidFill>
                <a:srgbClr val="403D45"/>
              </a:solidFill>
            </a:endParaRPr>
          </a:p>
          <a:p>
            <a:pPr marL="0" indent="0">
              <a:buClr>
                <a:srgbClr val="403D45"/>
              </a:buClr>
              <a:buFont typeface="Arial" panose="020B0604020202020204" pitchFamily="34" charset="0"/>
              <a:buNone/>
            </a:pPr>
            <a:endParaRPr lang="sv-SE" sz="1600" kern="0" dirty="0">
              <a:solidFill>
                <a:srgbClr val="403D45"/>
              </a:solidFill>
            </a:endParaRPr>
          </a:p>
          <a:p>
            <a:pPr>
              <a:buClr>
                <a:srgbClr val="403D45"/>
              </a:buClr>
            </a:pPr>
            <a:endParaRPr lang="sv-SE" sz="1867" kern="0" dirty="0" smtClean="0">
              <a:solidFill>
                <a:srgbClr val="403D45"/>
              </a:solidFill>
            </a:endParaRPr>
          </a:p>
        </p:txBody>
      </p:sp>
      <p:sp>
        <p:nvSpPr>
          <p:cNvPr id="5" name="Rubrik 8"/>
          <p:cNvSpPr txBox="1">
            <a:spLocks/>
          </p:cNvSpPr>
          <p:nvPr userDrawn="1"/>
        </p:nvSpPr>
        <p:spPr>
          <a:xfrm>
            <a:off x="1379000" y="775051"/>
            <a:ext cx="7493000" cy="620712"/>
          </a:xfrm>
          <a:prstGeom prst="rect">
            <a:avLst/>
          </a:prstGeom>
        </p:spPr>
        <p:txBody>
          <a:bodyPr/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sz="3733" kern="0" dirty="0" smtClean="0"/>
              <a:t>Våra nya mallar</a:t>
            </a:r>
            <a:endParaRPr lang="sv-SE" sz="3733" kern="0" dirty="0"/>
          </a:p>
        </p:txBody>
      </p:sp>
      <p:grpSp>
        <p:nvGrpSpPr>
          <p:cNvPr id="17" name="Grupp 16"/>
          <p:cNvGrpSpPr/>
          <p:nvPr userDrawn="1"/>
        </p:nvGrpSpPr>
        <p:grpSpPr>
          <a:xfrm>
            <a:off x="1537768" y="3929353"/>
            <a:ext cx="2349248" cy="1323107"/>
            <a:chOff x="1545535" y="1656085"/>
            <a:chExt cx="1990725" cy="1085850"/>
          </a:xfrm>
        </p:grpSpPr>
        <p:pic>
          <p:nvPicPr>
            <p:cNvPr id="6" name="Bildobjekt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35" y="1656085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Ellips 1"/>
            <p:cNvSpPr/>
            <p:nvPr userDrawn="1"/>
          </p:nvSpPr>
          <p:spPr bwMode="auto">
            <a:xfrm>
              <a:off x="2647464" y="2404704"/>
              <a:ext cx="152380" cy="152380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 sz="3467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Grupp 48"/>
          <p:cNvGrpSpPr/>
          <p:nvPr userDrawn="1"/>
        </p:nvGrpSpPr>
        <p:grpSpPr>
          <a:xfrm>
            <a:off x="6112464" y="3882486"/>
            <a:ext cx="2349248" cy="1332388"/>
            <a:chOff x="1563890" y="3912629"/>
            <a:chExt cx="1990725" cy="1085850"/>
          </a:xfrm>
        </p:grpSpPr>
        <p:pic>
          <p:nvPicPr>
            <p:cNvPr id="30" name="Bildobjekt 2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890" y="3912629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ktangel 43"/>
            <p:cNvSpPr/>
            <p:nvPr userDrawn="1"/>
          </p:nvSpPr>
          <p:spPr bwMode="auto">
            <a:xfrm>
              <a:off x="2802016" y="4183582"/>
              <a:ext cx="736413" cy="21532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 sz="3467">
                <a:noFill/>
              </a:endParaRPr>
            </a:p>
          </p:txBody>
        </p:sp>
      </p:grpSp>
      <p:sp>
        <p:nvSpPr>
          <p:cNvPr id="15" name="Rektangel 14"/>
          <p:cNvSpPr/>
          <p:nvPr userDrawn="1"/>
        </p:nvSpPr>
        <p:spPr>
          <a:xfrm>
            <a:off x="6001732" y="2512512"/>
            <a:ext cx="6096000" cy="11696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867" b="1" kern="0" dirty="0">
                <a:solidFill>
                  <a:srgbClr val="155697"/>
                </a:solidFill>
              </a:rPr>
              <a:t>Ändra mall på en befintlig sida</a:t>
            </a:r>
          </a:p>
          <a:p>
            <a:pPr marL="228594" indent="-228594">
              <a:spcBef>
                <a:spcPts val="213"/>
              </a:spcBef>
              <a:buFont typeface="Arial" panose="020B0604020202020204" pitchFamily="34" charset="0"/>
              <a:buChar char="•"/>
            </a:pPr>
            <a:r>
              <a:rPr lang="sv-SE" sz="1600" kern="0" dirty="0">
                <a:solidFill>
                  <a:srgbClr val="000000"/>
                </a:solidFill>
              </a:rPr>
              <a:t>Markera den sida i presentationen som du </a:t>
            </a:r>
            <a:br>
              <a:rPr lang="sv-SE" sz="1600" kern="0" dirty="0">
                <a:solidFill>
                  <a:srgbClr val="000000"/>
                </a:solidFill>
              </a:rPr>
            </a:br>
            <a:r>
              <a:rPr lang="sv-SE" sz="1600" kern="0" dirty="0">
                <a:solidFill>
                  <a:srgbClr val="000000"/>
                </a:solidFill>
              </a:rPr>
              <a:t>vill byta </a:t>
            </a:r>
            <a:r>
              <a:rPr lang="sv-SE" sz="1600" kern="0" dirty="0" err="1">
                <a:solidFill>
                  <a:srgbClr val="000000"/>
                </a:solidFill>
              </a:rPr>
              <a:t>sidmall</a:t>
            </a:r>
            <a:r>
              <a:rPr lang="sv-SE" sz="1600" kern="0" dirty="0">
                <a:solidFill>
                  <a:srgbClr val="000000"/>
                </a:solidFill>
              </a:rPr>
              <a:t> på. </a:t>
            </a:r>
          </a:p>
          <a:p>
            <a:pPr marL="228594" indent="-228594" defTabSz="1015975" fontAlgn="base">
              <a:spcBef>
                <a:spcPts val="213"/>
              </a:spcBef>
              <a:spcAft>
                <a:spcPct val="0"/>
              </a:spcAft>
              <a:buClr>
                <a:srgbClr val="403D45"/>
              </a:buClr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rgbClr val="000000"/>
                </a:solidFill>
              </a:rPr>
              <a:t>Gå upp till menyn </a:t>
            </a:r>
            <a:r>
              <a:rPr lang="sv-SE" sz="1600" b="1" kern="0" dirty="0">
                <a:solidFill>
                  <a:srgbClr val="000000"/>
                </a:solidFill>
              </a:rPr>
              <a:t>Start </a:t>
            </a:r>
            <a:r>
              <a:rPr lang="sv-SE" sz="1600" kern="0" dirty="0">
                <a:solidFill>
                  <a:srgbClr val="000000"/>
                </a:solidFill>
              </a:rPr>
              <a:t>och välj</a:t>
            </a:r>
            <a:r>
              <a:rPr lang="sv-SE" sz="1600" b="1" kern="0" dirty="0">
                <a:solidFill>
                  <a:srgbClr val="000000"/>
                </a:solidFill>
              </a:rPr>
              <a:t> </a:t>
            </a:r>
            <a:r>
              <a:rPr lang="sv-SE" sz="1600" i="1" kern="0" dirty="0">
                <a:solidFill>
                  <a:srgbClr val="000000"/>
                </a:solidFill>
              </a:rPr>
              <a:t>Layout</a:t>
            </a:r>
            <a:r>
              <a:rPr lang="sv-SE" sz="1600" kern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1" name="Platshållare för text 12"/>
          <p:cNvSpPr txBox="1">
            <a:spLocks/>
          </p:cNvSpPr>
          <p:nvPr userDrawn="1"/>
        </p:nvSpPr>
        <p:spPr>
          <a:xfrm>
            <a:off x="1401989" y="1518696"/>
            <a:ext cx="8559447" cy="921921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213"/>
              </a:spcBef>
              <a:buClr>
                <a:srgbClr val="403D45"/>
              </a:buClr>
              <a:buFont typeface="Arial" panose="020B0604020202020204" pitchFamily="34" charset="0"/>
              <a:buNone/>
            </a:pPr>
            <a:r>
              <a:rPr lang="sv-SE" sz="1600" b="1" kern="0" dirty="0" smtClean="0">
                <a:solidFill>
                  <a:srgbClr val="403D45"/>
                </a:solidFill>
              </a:rPr>
              <a:t>Det finns två gemensamma powerpointmallar för organisationen, en blå och en vit. Du hittar båda i VIS. Avsändaren är Region Norrbotten, oavsett vilken division vi tillhör. Använd de befintliga sidmallarna (layout) så långt det är möjligt.</a:t>
            </a:r>
            <a:endParaRPr lang="sv-SE" sz="1867" kern="0" dirty="0" smtClean="0">
              <a:solidFill>
                <a:srgbClr val="403D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30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Hel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6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3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Helbild med text ovanp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6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002" y="979488"/>
            <a:ext cx="4787900" cy="27543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7913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32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el &amp; presentat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758670" y="1445778"/>
            <a:ext cx="8663873" cy="1348671"/>
          </a:xfrm>
          <a:prstGeom prst="rect">
            <a:avLst/>
          </a:prstGeom>
        </p:spPr>
        <p:txBody>
          <a:bodyPr anchor="b"/>
          <a:lstStyle>
            <a:lvl1pPr algn="ctr">
              <a:defRPr sz="4267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1758670" y="2836653"/>
            <a:ext cx="8674663" cy="9180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67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3155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2123630" y="512494"/>
            <a:ext cx="7970793" cy="1112021"/>
          </a:xfrm>
          <a:prstGeom prst="rect">
            <a:avLst/>
          </a:prstGeom>
        </p:spPr>
        <p:txBody>
          <a:bodyPr anchor="b" anchorCtr="0"/>
          <a:lstStyle>
            <a:lvl1pPr>
              <a:defRPr sz="3200" b="1" baseline="0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2123629" y="1753271"/>
            <a:ext cx="7970795" cy="4044279"/>
          </a:xfrm>
          <a:prstGeom prst="rect">
            <a:avLst/>
          </a:prstGeom>
        </p:spPr>
        <p:txBody>
          <a:bodyPr/>
          <a:lstStyle>
            <a:lvl1pPr marL="380990" indent="-38099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912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a figur ell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512712" y="474135"/>
            <a:ext cx="9223021" cy="5323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None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5501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gu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7325992" y="585391"/>
            <a:ext cx="4263601" cy="810107"/>
          </a:xfrm>
          <a:prstGeom prst="rect">
            <a:avLst/>
          </a:prstGeom>
        </p:spPr>
        <p:txBody>
          <a:bodyPr anchor="b" anchorCtr="0"/>
          <a:lstStyle>
            <a:lvl1pPr>
              <a:defRPr sz="2667" b="1" baseline="0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701310" y="621143"/>
            <a:ext cx="6505996" cy="5176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67"/>
              </a:spcBef>
              <a:buFont typeface="Arial" panose="020B0604020202020204" pitchFamily="34" charset="0"/>
              <a:buNone/>
              <a:defRPr sz="2133" baseline="0">
                <a:latin typeface="+mn-lt"/>
              </a:defRPr>
            </a:lvl1pPr>
            <a:lvl2pPr marL="715415" indent="0">
              <a:buNone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7325989" y="1420751"/>
            <a:ext cx="4283384" cy="4376800"/>
          </a:xfrm>
          <a:prstGeom prst="rect">
            <a:avLst/>
          </a:prstGeom>
        </p:spPr>
        <p:txBody>
          <a:bodyPr/>
          <a:lstStyle>
            <a:lvl1pPr marL="380990" indent="-38099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817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660401" y="3447962"/>
            <a:ext cx="2679700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67" dirty="0">
                <a:solidFill>
                  <a:srgbClr val="000000"/>
                </a:solidFill>
              </a:rPr>
              <a:t>OBS! Om du behöver justera bilden inom ramen – dubbelklicka på bilden och välj verktyget ”Beskär” som dyker upp i menyn.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0" y="345260"/>
            <a:ext cx="7061200" cy="110051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10000" cy="614115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4312519" y="1621759"/>
            <a:ext cx="7066920" cy="4175792"/>
          </a:xfrm>
          <a:prstGeom prst="rect">
            <a:avLst/>
          </a:prstGeom>
        </p:spPr>
        <p:txBody>
          <a:bodyPr/>
          <a:lstStyle>
            <a:lvl1pPr marL="380990" indent="-38099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97459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96597" y="430532"/>
            <a:ext cx="10066696" cy="990213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910948" y="1643252"/>
            <a:ext cx="4742899" cy="412586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5912143" y="1679069"/>
            <a:ext cx="30504" cy="4075693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rgbClr val="6A6C6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6220396" y="1643252"/>
            <a:ext cx="4742899" cy="412586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92602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96598" y="330070"/>
            <a:ext cx="10081045" cy="103327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FontTx/>
              <a:buNone/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910947" y="2196262"/>
            <a:ext cx="4886396" cy="359927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892619" y="1391078"/>
            <a:ext cx="4936352" cy="6413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073425" y="2198547"/>
            <a:ext cx="4920867" cy="359900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086639" y="1393363"/>
            <a:ext cx="4907652" cy="6413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903111" y="2122311"/>
            <a:ext cx="4921956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Rak 10"/>
          <p:cNvCxnSpPr/>
          <p:nvPr userDrawn="1"/>
        </p:nvCxnSpPr>
        <p:spPr bwMode="auto">
          <a:xfrm>
            <a:off x="6073425" y="2122311"/>
            <a:ext cx="4921956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58737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80488"/>
            <a:ext cx="7315200" cy="80433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4408983"/>
            <a:ext cx="7315200" cy="567267"/>
          </a:xfrm>
          <a:prstGeom prst="rect">
            <a:avLst/>
          </a:prstGeom>
        </p:spPr>
        <p:txBody>
          <a:bodyPr anchor="b" anchorCtr="0"/>
          <a:lstStyle>
            <a:lvl1pPr>
              <a:defRPr sz="2133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412369" y="440264"/>
            <a:ext cx="7273497" cy="390644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6281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39184" y="6308725"/>
            <a:ext cx="2783416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67" tIns="61384" rIns="122767" bIns="61384" anchor="ctr"/>
          <a:lstStyle/>
          <a:p>
            <a:pPr defTabSz="1015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800" dirty="0">
                <a:solidFill>
                  <a:srgbClr val="969696"/>
                </a:solidFill>
              </a:rPr>
              <a:t/>
            </a:r>
            <a:br>
              <a:rPr lang="sv-SE" sz="800" dirty="0">
                <a:solidFill>
                  <a:srgbClr val="969696"/>
                </a:solidFill>
              </a:rPr>
            </a:br>
            <a:endParaRPr lang="sv-SE" sz="800" dirty="0">
              <a:solidFill>
                <a:srgbClr val="969696"/>
              </a:solidFill>
            </a:endParaRPr>
          </a:p>
        </p:txBody>
      </p:sp>
      <p:grpSp>
        <p:nvGrpSpPr>
          <p:cNvPr id="4" name="Grupp 3"/>
          <p:cNvGrpSpPr/>
          <p:nvPr/>
        </p:nvGrpSpPr>
        <p:grpSpPr>
          <a:xfrm>
            <a:off x="0" y="6146531"/>
            <a:ext cx="12198120" cy="722759"/>
            <a:chOff x="16894" y="4623978"/>
            <a:chExt cx="9127106" cy="542069"/>
          </a:xfrm>
        </p:grpSpPr>
        <p:pic>
          <p:nvPicPr>
            <p:cNvPr id="5" name="Picture 8" descr="bakgr_b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4" y="4623978"/>
              <a:ext cx="9127106" cy="54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212" y="4761855"/>
              <a:ext cx="1407810" cy="21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94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1015975" rtl="0" eaLnBrk="1" fontAlgn="base" hangingPunct="1"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+mj-lt"/>
          <a:ea typeface="+mj-ea"/>
          <a:cs typeface="+mj-cs"/>
        </a:defRPr>
      </a:lvl1pPr>
      <a:lvl2pPr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chemeClr val="tx1"/>
          </a:solidFill>
          <a:latin typeface="Arial" charset="0"/>
        </a:defRPr>
      </a:lvl2pPr>
      <a:lvl3pPr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chemeClr val="tx1"/>
          </a:solidFill>
          <a:latin typeface="Arial" charset="0"/>
        </a:defRPr>
      </a:lvl3pPr>
      <a:lvl4pPr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chemeClr val="tx1"/>
          </a:solidFill>
          <a:latin typeface="Arial" charset="0"/>
        </a:defRPr>
      </a:lvl4pPr>
      <a:lvl5pPr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chemeClr val="tx1"/>
          </a:solidFill>
          <a:latin typeface="Arial" charset="0"/>
        </a:defRPr>
      </a:lvl5pPr>
      <a:lvl6pPr marL="609585"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rgbClr val="0D68B0"/>
          </a:solidFill>
          <a:latin typeface="Arial" charset="0"/>
        </a:defRPr>
      </a:lvl6pPr>
      <a:lvl7pPr marL="1219170"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rgbClr val="0D68B0"/>
          </a:solidFill>
          <a:latin typeface="Arial" charset="0"/>
        </a:defRPr>
      </a:lvl7pPr>
      <a:lvl8pPr marL="1828754"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rgbClr val="0D68B0"/>
          </a:solidFill>
          <a:latin typeface="Arial" charset="0"/>
        </a:defRPr>
      </a:lvl8pPr>
      <a:lvl9pPr marL="2438339" algn="l" defTabSz="1015975" rtl="0" eaLnBrk="1" fontAlgn="base" hangingPunct="1">
        <a:spcBef>
          <a:spcPct val="0"/>
        </a:spcBef>
        <a:spcAft>
          <a:spcPct val="0"/>
        </a:spcAft>
        <a:defRPr sz="4533">
          <a:solidFill>
            <a:srgbClr val="0D68B0"/>
          </a:solidFill>
          <a:latin typeface="Arial" charset="0"/>
        </a:defRPr>
      </a:lvl9pPr>
    </p:titleStyle>
    <p:bodyStyle>
      <a:lvl1pPr marL="143930" indent="-143930" algn="l" defTabSz="1015975" rtl="0" eaLnBrk="1" fontAlgn="base" hangingPunct="1">
        <a:spcBef>
          <a:spcPct val="100000"/>
        </a:spcBef>
        <a:spcAft>
          <a:spcPct val="0"/>
        </a:spcAft>
        <a:buClr>
          <a:schemeClr val="tx2"/>
        </a:buClr>
        <a:buFont typeface="Arial" charset="0"/>
        <a:buChar char="•"/>
        <a:defRPr sz="2133">
          <a:solidFill>
            <a:schemeClr val="tx2"/>
          </a:solidFill>
          <a:latin typeface="+mn-lt"/>
          <a:ea typeface="+mn-ea"/>
          <a:cs typeface="+mn-cs"/>
        </a:defRPr>
      </a:lvl1pPr>
      <a:lvl2pPr marL="960943" indent="-245527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2133">
          <a:solidFill>
            <a:schemeClr val="tx2"/>
          </a:solidFill>
          <a:latin typeface="+mn-lt"/>
        </a:defRPr>
      </a:lvl2pPr>
      <a:lvl3pPr marL="1676358" indent="-116414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charset="0"/>
        <a:buChar char="•"/>
        <a:defRPr sz="2133">
          <a:solidFill>
            <a:schemeClr val="tx2"/>
          </a:solidFill>
          <a:latin typeface="+mn-lt"/>
        </a:defRPr>
      </a:lvl3pPr>
      <a:lvl4pPr marL="2387540" indent="-234945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 charset="0"/>
        <a:buChar char="–"/>
        <a:defRPr sz="2133">
          <a:solidFill>
            <a:schemeClr val="tx2"/>
          </a:solidFill>
          <a:latin typeface="+mn-lt"/>
        </a:defRPr>
      </a:lvl4pPr>
      <a:lvl5pPr marL="2872246" indent="-116414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charset="0"/>
        <a:buChar char="•"/>
        <a:defRPr sz="2133">
          <a:solidFill>
            <a:schemeClr val="tx2"/>
          </a:solidFill>
          <a:latin typeface="+mn-lt"/>
        </a:defRPr>
      </a:lvl5pPr>
      <a:lvl6pPr marL="3251119" indent="-304792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33">
          <a:solidFill>
            <a:schemeClr val="tx2"/>
          </a:solidFill>
          <a:latin typeface="+mn-lt"/>
        </a:defRPr>
      </a:lvl6pPr>
      <a:lvl7pPr marL="3860703" indent="-304792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33">
          <a:solidFill>
            <a:schemeClr val="tx2"/>
          </a:solidFill>
          <a:latin typeface="+mn-lt"/>
        </a:defRPr>
      </a:lvl7pPr>
      <a:lvl8pPr marL="4470288" indent="-304792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33">
          <a:solidFill>
            <a:schemeClr val="tx2"/>
          </a:solidFill>
          <a:latin typeface="+mn-lt"/>
        </a:defRPr>
      </a:lvl8pPr>
      <a:lvl9pPr marL="5079873" indent="-304792" algn="l" defTabSz="10159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33">
          <a:solidFill>
            <a:schemeClr val="tx2"/>
          </a:solidFill>
          <a:latin typeface="+mn-lt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Öppna jämförelser </a:t>
            </a:r>
            <a:r>
              <a:rPr lang="sv-SE" dirty="0" smtClean="0"/>
              <a:t>2019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En god vård</a:t>
            </a:r>
            <a:endParaRPr lang="sv-SE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Ulrica Lundström, Sofia Reinholdt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3427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1. Hur mycket betalar vi för hälso- och sjukvården och bidrar hälso- och sjukvården till en hållbar god vård?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0864" y="1769008"/>
            <a:ext cx="7970838" cy="31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2207" y="-224942"/>
            <a:ext cx="11601450" cy="1112021"/>
          </a:xfrm>
        </p:spPr>
        <p:txBody>
          <a:bodyPr/>
          <a:lstStyle/>
          <a:p>
            <a:r>
              <a:rPr lang="sv-SE" sz="3000" dirty="0" smtClean="0"/>
              <a:t>2. Har vi tillgång till hälso- och sjukvården när vi behöver den?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3789" y="867530"/>
            <a:ext cx="7970795" cy="4044279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bibehålla: </a:t>
            </a:r>
          </a:p>
          <a:p>
            <a:r>
              <a:rPr lang="sv-SE" dirty="0" smtClean="0"/>
              <a:t>Medicinsk bedömning i primärvård inom 3 dagar (P)</a:t>
            </a:r>
          </a:p>
          <a:p>
            <a:r>
              <a:rPr lang="sv-SE" dirty="0" smtClean="0"/>
              <a:t>Tid till läkarbedömning vid akutbesök (n)</a:t>
            </a:r>
          </a:p>
          <a:p>
            <a:r>
              <a:rPr lang="sv-SE" dirty="0" smtClean="0"/>
              <a:t>Responstid för ambulans (oför.)</a:t>
            </a:r>
          </a:p>
          <a:p>
            <a:r>
              <a:rPr lang="sv-SE" dirty="0" smtClean="0"/>
              <a:t>Väntetid från diagnos till behandling av tjocktarmscancer (N)</a:t>
            </a:r>
          </a:p>
          <a:p>
            <a:r>
              <a:rPr lang="sv-SE" dirty="0" smtClean="0"/>
              <a:t>Överbeläggningar och utlokaliserade patienter (P)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</a:t>
            </a:r>
            <a:r>
              <a:rPr lang="sv-SE" dirty="0" smtClean="0"/>
              <a:t>bevaka: </a:t>
            </a:r>
          </a:p>
          <a:p>
            <a:r>
              <a:rPr lang="sv-SE" dirty="0" smtClean="0"/>
              <a:t>Primärvårdens tillgänglighet per telefon (n)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66167" t="359"/>
          <a:stretch/>
        </p:blipFill>
        <p:spPr>
          <a:xfrm>
            <a:off x="9738787" y="1435351"/>
            <a:ext cx="652623" cy="145431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31667" t="359" r="32333"/>
          <a:stretch/>
        </p:blipFill>
        <p:spPr>
          <a:xfrm>
            <a:off x="9711786" y="3986213"/>
            <a:ext cx="706626" cy="14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2952" y="-168321"/>
            <a:ext cx="11601450" cy="1112021"/>
          </a:xfrm>
        </p:spPr>
        <p:txBody>
          <a:bodyPr/>
          <a:lstStyle/>
          <a:p>
            <a:r>
              <a:rPr lang="sv-SE" sz="3000" dirty="0" smtClean="0"/>
              <a:t>2. Har vi tillgång till hälso- och sjukvården när vi behöver den?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93542" y="1254896"/>
            <a:ext cx="9800583" cy="3918867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Att förbättra:</a:t>
            </a:r>
          </a:p>
          <a:p>
            <a:r>
              <a:rPr lang="sv-SE" dirty="0" smtClean="0"/>
              <a:t>Öka självskattning av </a:t>
            </a:r>
            <a:r>
              <a:rPr lang="sv-SE" dirty="0"/>
              <a:t>t</a:t>
            </a:r>
            <a:r>
              <a:rPr lang="sv-SE" dirty="0" smtClean="0"/>
              <a:t>illgång till den hälso- och sjukvård man </a:t>
            </a:r>
            <a:r>
              <a:rPr lang="sv-SE" dirty="0" smtClean="0"/>
              <a:t>behöver (n)</a:t>
            </a:r>
            <a:endParaRPr lang="sv-SE" dirty="0" smtClean="0"/>
          </a:p>
          <a:p>
            <a:r>
              <a:rPr lang="sv-SE" dirty="0" smtClean="0"/>
              <a:t>Tillgång till tandvårdsundersökning de senaste två </a:t>
            </a:r>
            <a:r>
              <a:rPr lang="sv-SE" dirty="0" smtClean="0"/>
              <a:t>åren (p)</a:t>
            </a:r>
          </a:p>
          <a:p>
            <a:r>
              <a:rPr lang="sv-SE" dirty="0" smtClean="0"/>
              <a:t>Besök inom 90 dagar specialiserad vård (p)</a:t>
            </a:r>
          </a:p>
          <a:p>
            <a:r>
              <a:rPr lang="sv-SE" dirty="0" smtClean="0"/>
              <a:t>Operation inom 90 dagar (n)</a:t>
            </a:r>
          </a:p>
          <a:p>
            <a:r>
              <a:rPr lang="sv-SE" dirty="0" smtClean="0"/>
              <a:t>Rutin för vårdplanering i samverkan (p)</a:t>
            </a:r>
          </a:p>
          <a:p>
            <a:r>
              <a:rPr lang="sv-SE" dirty="0" smtClean="0"/>
              <a:t>Utskrivningsklara patienter på sjukhus (P)</a:t>
            </a:r>
            <a:endParaRPr lang="sv-SE" dirty="0" smtClean="0"/>
          </a:p>
          <a:p>
            <a:r>
              <a:rPr lang="sv-SE" dirty="0" smtClean="0"/>
              <a:t>Starta </a:t>
            </a:r>
            <a:r>
              <a:rPr lang="sv-SE" dirty="0" smtClean="0"/>
              <a:t>utredningar och behandlingar inom 30 dagar – </a:t>
            </a:r>
            <a:r>
              <a:rPr lang="sv-SE" dirty="0" smtClean="0"/>
              <a:t>BUP (N) </a:t>
            </a:r>
            <a:endParaRPr lang="sv-SE" dirty="0" smtClean="0"/>
          </a:p>
          <a:p>
            <a:r>
              <a:rPr lang="sv-SE" dirty="0" smtClean="0"/>
              <a:t>Väntetid </a:t>
            </a:r>
            <a:r>
              <a:rPr lang="sv-SE" dirty="0"/>
              <a:t>till </a:t>
            </a:r>
            <a:r>
              <a:rPr lang="sv-SE" dirty="0" smtClean="0"/>
              <a:t>särskilt </a:t>
            </a:r>
            <a:r>
              <a:rPr lang="sv-SE" dirty="0" smtClean="0"/>
              <a:t>boende (N)</a:t>
            </a:r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r="67833"/>
          <a:stretch/>
        </p:blipFill>
        <p:spPr>
          <a:xfrm>
            <a:off x="9626570" y="2678561"/>
            <a:ext cx="919163" cy="216217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 bwMode="auto">
          <a:xfrm>
            <a:off x="1281386" y="4686083"/>
            <a:ext cx="8054203" cy="98319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1290094" y="4281135"/>
            <a:ext cx="8045496" cy="40494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5749" y="-257817"/>
            <a:ext cx="11601450" cy="1112021"/>
          </a:xfrm>
        </p:spPr>
        <p:txBody>
          <a:bodyPr/>
          <a:lstStyle/>
          <a:p>
            <a:r>
              <a:rPr lang="sv-SE" sz="3000" dirty="0"/>
              <a:t>3</a:t>
            </a:r>
            <a:r>
              <a:rPr lang="sv-SE" sz="3000" dirty="0" smtClean="0"/>
              <a:t>. Hur väl bidrar hälso- och sjukvården till att hålla oss friska?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3789" y="1044559"/>
            <a:ext cx="7970795" cy="4044279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Att bibehålla: </a:t>
            </a:r>
          </a:p>
          <a:p>
            <a:r>
              <a:rPr lang="sv-SE" dirty="0" smtClean="0"/>
              <a:t>Hög andel vaccination av barn (MPR</a:t>
            </a:r>
            <a:r>
              <a:rPr lang="sv-SE" dirty="0" smtClean="0"/>
              <a:t>)  </a:t>
            </a:r>
            <a:endParaRPr lang="sv-SE" dirty="0" smtClean="0"/>
          </a:p>
          <a:p>
            <a:r>
              <a:rPr lang="sv-SE" dirty="0" smtClean="0"/>
              <a:t>Låg andel fallskador bland </a:t>
            </a:r>
            <a:r>
              <a:rPr lang="sv-SE" dirty="0" smtClean="0"/>
              <a:t>äldre (p)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</a:t>
            </a:r>
            <a:r>
              <a:rPr lang="sv-SE" dirty="0"/>
              <a:t>förbättra</a:t>
            </a:r>
            <a:r>
              <a:rPr lang="sv-SE" dirty="0" smtClean="0"/>
              <a:t>:</a:t>
            </a:r>
          </a:p>
          <a:p>
            <a:r>
              <a:rPr lang="sv-SE" dirty="0"/>
              <a:t>Fysiskt träningsprogram efter hjärtinfarkt </a:t>
            </a:r>
            <a:r>
              <a:rPr lang="sv-SE" dirty="0" smtClean="0"/>
              <a:t>(P)</a:t>
            </a:r>
            <a:endParaRPr lang="sv-SE" dirty="0"/>
          </a:p>
          <a:p>
            <a:r>
              <a:rPr lang="sv-SE" dirty="0" smtClean="0"/>
              <a:t>Minska </a:t>
            </a:r>
            <a:r>
              <a:rPr lang="sv-SE" dirty="0" smtClean="0"/>
              <a:t>rökning </a:t>
            </a:r>
            <a:r>
              <a:rPr lang="sv-SE" dirty="0"/>
              <a:t>vid </a:t>
            </a:r>
            <a:r>
              <a:rPr lang="sv-SE" dirty="0" smtClean="0"/>
              <a:t>diabetes (p)</a:t>
            </a: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66167" t="359"/>
          <a:stretch/>
        </p:blipFill>
        <p:spPr>
          <a:xfrm>
            <a:off x="9711785" y="1001215"/>
            <a:ext cx="652623" cy="145431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207" y="3239301"/>
            <a:ext cx="614201" cy="14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5749" y="-257817"/>
            <a:ext cx="11601450" cy="1112021"/>
          </a:xfrm>
        </p:spPr>
        <p:txBody>
          <a:bodyPr/>
          <a:lstStyle/>
          <a:p>
            <a:r>
              <a:rPr lang="sv-SE" sz="3000" dirty="0" smtClean="0"/>
              <a:t>4. Hur är kvaliteten i hälso- och sjukvården vi får?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3789" y="867530"/>
            <a:ext cx="9262657" cy="4044279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bibehålla: </a:t>
            </a:r>
          </a:p>
          <a:p>
            <a:r>
              <a:rPr lang="sv-SE" dirty="0" smtClean="0"/>
              <a:t>Låg andel vårdrelaterade infektioner (VRI</a:t>
            </a:r>
            <a:r>
              <a:rPr lang="sv-SE" dirty="0" smtClean="0"/>
              <a:t>) (P)</a:t>
            </a:r>
            <a:endParaRPr lang="sv-SE" dirty="0" smtClean="0"/>
          </a:p>
          <a:p>
            <a:r>
              <a:rPr lang="sv-SE" dirty="0" smtClean="0"/>
              <a:t>Låg andel långvarig behandling med vissa sömnmedel/lugnande </a:t>
            </a:r>
            <a:r>
              <a:rPr lang="sv-SE" dirty="0" smtClean="0"/>
              <a:t>medel (p)</a:t>
            </a:r>
          </a:p>
          <a:p>
            <a:r>
              <a:rPr lang="sv-SE" dirty="0" smtClean="0"/>
              <a:t>Påverkbar slutenvård vid hjärtsvikt, diabetes, astma eller KOL (P)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66167" t="359"/>
          <a:stretch/>
        </p:blipFill>
        <p:spPr>
          <a:xfrm>
            <a:off x="9573753" y="3283104"/>
            <a:ext cx="772030" cy="17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3869" y="-97439"/>
            <a:ext cx="10799890" cy="1112021"/>
          </a:xfrm>
        </p:spPr>
        <p:txBody>
          <a:bodyPr/>
          <a:lstStyle/>
          <a:p>
            <a:r>
              <a:rPr lang="sv-SE" sz="3000" dirty="0"/>
              <a:t>4. Hur är kvaliteten i hälso- och sjukvården vi får?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3137" y="1213339"/>
            <a:ext cx="12080052" cy="4044279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Att bevaka:</a:t>
            </a:r>
          </a:p>
          <a:p>
            <a:r>
              <a:rPr lang="sv-SE" dirty="0" smtClean="0"/>
              <a:t>Minska </a:t>
            </a:r>
            <a:r>
              <a:rPr lang="sv-SE" dirty="0"/>
              <a:t>andelen oplanerade återinskrivningar bland </a:t>
            </a:r>
            <a:r>
              <a:rPr lang="sv-SE" dirty="0" smtClean="0"/>
              <a:t>äldre (P)</a:t>
            </a:r>
          </a:p>
          <a:p>
            <a:r>
              <a:rPr lang="sv-SE" dirty="0" smtClean="0"/>
              <a:t>Dödlighet efter höftfraktur (P)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Att </a:t>
            </a:r>
            <a:r>
              <a:rPr lang="sv-SE" dirty="0" smtClean="0"/>
              <a:t>förbättra:</a:t>
            </a:r>
          </a:p>
          <a:p>
            <a:r>
              <a:rPr lang="sv-SE" dirty="0" smtClean="0"/>
              <a:t>Minska </a:t>
            </a:r>
            <a:r>
              <a:rPr lang="sv-SE" dirty="0" smtClean="0"/>
              <a:t>andelen personer </a:t>
            </a:r>
            <a:r>
              <a:rPr lang="sv-SE" dirty="0"/>
              <a:t>med diabetes </a:t>
            </a:r>
            <a:r>
              <a:rPr lang="sv-SE" dirty="0" smtClean="0"/>
              <a:t>typ-2 med blodsockervärde högre än </a:t>
            </a:r>
            <a:r>
              <a:rPr lang="sv-SE" dirty="0" smtClean="0"/>
              <a:t>70mmol/mol (P)</a:t>
            </a:r>
            <a:endParaRPr lang="sv-SE" dirty="0" smtClean="0"/>
          </a:p>
          <a:p>
            <a:r>
              <a:rPr lang="sv-SE" dirty="0" smtClean="0"/>
              <a:t>Minska </a:t>
            </a:r>
            <a:r>
              <a:rPr lang="sv-SE" dirty="0" smtClean="0"/>
              <a:t>andelen äldre med läkemedel som bör </a:t>
            </a:r>
            <a:r>
              <a:rPr lang="sv-SE" dirty="0" smtClean="0"/>
              <a:t>undvikas (P)</a:t>
            </a:r>
          </a:p>
          <a:p>
            <a:r>
              <a:rPr lang="sv-SE" dirty="0" smtClean="0"/>
              <a:t>Minska användningen av antipsykotiska läkemedel hos äldre (p)</a:t>
            </a:r>
          </a:p>
          <a:p>
            <a:r>
              <a:rPr lang="sv-SE" dirty="0" smtClean="0"/>
              <a:t>Dödlighet efter stroke (inom 90 dagar) (p)</a:t>
            </a:r>
          </a:p>
          <a:p>
            <a:r>
              <a:rPr lang="sv-SE" dirty="0" smtClean="0"/>
              <a:t>Femårsöverlevnad cancer – flera cancerformer (p)</a:t>
            </a:r>
          </a:p>
          <a:p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r="67833"/>
          <a:stretch/>
        </p:blipFill>
        <p:spPr>
          <a:xfrm>
            <a:off x="9597812" y="4135211"/>
            <a:ext cx="649141" cy="152699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913137" y="3135086"/>
            <a:ext cx="9737446" cy="261257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31667" t="359" r="32333"/>
          <a:stretch/>
        </p:blipFill>
        <p:spPr>
          <a:xfrm>
            <a:off x="9597812" y="1213339"/>
            <a:ext cx="706626" cy="14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3870" y="233480"/>
            <a:ext cx="10939227" cy="1112021"/>
          </a:xfrm>
          <a:prstGeom prst="rect">
            <a:avLst/>
          </a:prstGeom>
        </p:spPr>
        <p:txBody>
          <a:bodyPr/>
          <a:lstStyle/>
          <a:p>
            <a:r>
              <a:rPr lang="sv-SE" sz="3000" dirty="0"/>
              <a:t>4. Hur är kvaliteten i hälso- och sjukvården vi får?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26349" y="1643063"/>
            <a:ext cx="7970795" cy="4044279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Att förbättra:</a:t>
            </a:r>
          </a:p>
          <a:p>
            <a:r>
              <a:rPr lang="sv-SE" dirty="0"/>
              <a:t>Hälsotillstånd hos nyfödda (låg </a:t>
            </a:r>
            <a:r>
              <a:rPr lang="sv-SE" dirty="0" err="1"/>
              <a:t>Apgar</a:t>
            </a:r>
            <a:r>
              <a:rPr lang="sv-SE" dirty="0"/>
              <a:t> – poäng</a:t>
            </a:r>
            <a:r>
              <a:rPr lang="sv-SE" dirty="0" smtClean="0"/>
              <a:t>) (N) </a:t>
            </a:r>
            <a:endParaRPr lang="sv-SE" dirty="0"/>
          </a:p>
          <a:p>
            <a:r>
              <a:rPr lang="sv-SE" dirty="0" smtClean="0"/>
              <a:t>Minska </a:t>
            </a:r>
            <a:r>
              <a:rPr lang="sv-SE" dirty="0" smtClean="0"/>
              <a:t>dödlighet </a:t>
            </a:r>
            <a:r>
              <a:rPr lang="sv-SE" dirty="0"/>
              <a:t>efter </a:t>
            </a:r>
            <a:r>
              <a:rPr lang="sv-SE" dirty="0" smtClean="0"/>
              <a:t>hjärtinfarkt (n)</a:t>
            </a:r>
            <a:endParaRPr lang="sv-SE" dirty="0" smtClean="0"/>
          </a:p>
          <a:p>
            <a:r>
              <a:rPr lang="sv-SE" dirty="0"/>
              <a:t>Minska överdödlighet </a:t>
            </a:r>
            <a:r>
              <a:rPr lang="sv-SE" dirty="0" smtClean="0"/>
              <a:t>hos personer med </a:t>
            </a:r>
            <a:r>
              <a:rPr lang="sv-SE" dirty="0" smtClean="0"/>
              <a:t>bipolärsjukdom</a:t>
            </a:r>
          </a:p>
          <a:p>
            <a:r>
              <a:rPr lang="sv-SE" dirty="0" smtClean="0"/>
              <a:t>Minska </a:t>
            </a:r>
            <a:r>
              <a:rPr lang="sv-SE" dirty="0" smtClean="0"/>
              <a:t>trycksår i slutenvård (grad 2-4</a:t>
            </a:r>
            <a:r>
              <a:rPr lang="sv-SE" dirty="0" smtClean="0"/>
              <a:t>) (Oför.)</a:t>
            </a:r>
            <a:endParaRPr lang="sv-SE" dirty="0" smtClean="0"/>
          </a:p>
          <a:p>
            <a:r>
              <a:rPr lang="sv-SE" dirty="0" smtClean="0"/>
              <a:t>Minska </a:t>
            </a:r>
            <a:r>
              <a:rPr lang="sv-SE" dirty="0"/>
              <a:t>å</a:t>
            </a:r>
            <a:r>
              <a:rPr lang="sv-SE" dirty="0" smtClean="0"/>
              <a:t>terkommande </a:t>
            </a:r>
            <a:r>
              <a:rPr lang="sv-SE" dirty="0"/>
              <a:t>slutenvård i livets </a:t>
            </a:r>
            <a:r>
              <a:rPr lang="sv-SE" dirty="0" smtClean="0"/>
              <a:t>slutskede (N)</a:t>
            </a:r>
          </a:p>
          <a:p>
            <a:r>
              <a:rPr lang="sv-SE" dirty="0" err="1"/>
              <a:t>Å</a:t>
            </a:r>
            <a:r>
              <a:rPr lang="sv-SE" dirty="0" err="1" smtClean="0"/>
              <a:t>terfraktur</a:t>
            </a:r>
            <a:r>
              <a:rPr lang="sv-SE" dirty="0" smtClean="0"/>
              <a:t> efter fragilitetsfraktur (N)</a:t>
            </a:r>
          </a:p>
          <a:p>
            <a:r>
              <a:rPr lang="sv-SE" dirty="0" smtClean="0"/>
              <a:t>Överdödlighet i hjärt-kärlsjukdom vid diabetes (n?)</a:t>
            </a:r>
          </a:p>
          <a:p>
            <a:r>
              <a:rPr lang="sv-SE" dirty="0" smtClean="0"/>
              <a:t>Nöjd med rehabilitering efter stroke (12 månader) (N)</a:t>
            </a:r>
            <a:endParaRPr lang="sv-SE" dirty="0"/>
          </a:p>
          <a:p>
            <a:endParaRPr lang="sv-SE" dirty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r="67833"/>
          <a:stretch/>
        </p:blipFill>
        <p:spPr>
          <a:xfrm>
            <a:off x="9378332" y="2400708"/>
            <a:ext cx="919163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5749" y="-257817"/>
            <a:ext cx="11601450" cy="1112021"/>
          </a:xfrm>
        </p:spPr>
        <p:txBody>
          <a:bodyPr/>
          <a:lstStyle/>
          <a:p>
            <a:r>
              <a:rPr lang="sv-SE" sz="3000" dirty="0" smtClean="0"/>
              <a:t>5. Blir vi friskare och lever vi längre?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3789" y="867530"/>
            <a:ext cx="7970795" cy="4044279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</a:t>
            </a:r>
            <a:r>
              <a:rPr lang="sv-SE" dirty="0" smtClean="0"/>
              <a:t>bevaka: </a:t>
            </a:r>
            <a:endParaRPr lang="sv-SE" dirty="0" smtClean="0"/>
          </a:p>
          <a:p>
            <a:r>
              <a:rPr lang="sv-SE" dirty="0" smtClean="0"/>
              <a:t>Egenrapporterad bra eller mycket bra tandhälsa </a:t>
            </a:r>
            <a:r>
              <a:rPr lang="sv-SE" dirty="0" smtClean="0"/>
              <a:t>(P)</a:t>
            </a:r>
            <a:endParaRPr lang="sv-SE" dirty="0" smtClean="0"/>
          </a:p>
          <a:p>
            <a:r>
              <a:rPr lang="sv-SE" dirty="0" smtClean="0"/>
              <a:t>Antal </a:t>
            </a:r>
            <a:r>
              <a:rPr lang="sv-SE" dirty="0" smtClean="0"/>
              <a:t>suicid i befolkningen </a:t>
            </a:r>
            <a:r>
              <a:rPr lang="sv-SE" dirty="0" smtClean="0"/>
              <a:t>(P)</a:t>
            </a:r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r>
              <a:rPr lang="sv-SE" dirty="0" smtClean="0"/>
              <a:t>Att förbättra:</a:t>
            </a:r>
            <a:endParaRPr lang="sv-SE" dirty="0"/>
          </a:p>
          <a:p>
            <a:r>
              <a:rPr lang="sv-SE" dirty="0" smtClean="0"/>
              <a:t>Öka självskattat allmänt </a:t>
            </a:r>
            <a:r>
              <a:rPr lang="sv-SE" dirty="0" smtClean="0"/>
              <a:t>hälsotillstånd (n)</a:t>
            </a:r>
            <a:endParaRPr lang="sv-SE" dirty="0" smtClean="0"/>
          </a:p>
          <a:p>
            <a:r>
              <a:rPr lang="sv-SE" dirty="0" smtClean="0"/>
              <a:t>Minska sjukvårdsrelaterad åtgärdbar </a:t>
            </a:r>
            <a:r>
              <a:rPr lang="sv-SE" dirty="0" smtClean="0"/>
              <a:t>dödlighet (p)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803" y="4486275"/>
            <a:ext cx="543511" cy="127779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83" y="1372824"/>
            <a:ext cx="690549" cy="14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5749" y="-257817"/>
            <a:ext cx="11601450" cy="1112021"/>
          </a:xfrm>
        </p:spPr>
        <p:txBody>
          <a:bodyPr/>
          <a:lstStyle/>
          <a:p>
            <a:r>
              <a:rPr lang="sv-SE" sz="3000" dirty="0"/>
              <a:t>6</a:t>
            </a:r>
            <a:r>
              <a:rPr lang="sv-SE" sz="3000" dirty="0" smtClean="0"/>
              <a:t>. Hur bidrar hälso- och sjukvården till en hållbar god vård?</a:t>
            </a:r>
            <a:endParaRPr lang="sv-SE" sz="3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3789" y="867530"/>
            <a:ext cx="7970795" cy="4044279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Att bibehålla: </a:t>
            </a:r>
          </a:p>
          <a:p>
            <a:r>
              <a:rPr lang="sv-SE" dirty="0" smtClean="0"/>
              <a:t>Låg förekomst av antibiotikabehandling i öppenvård</a:t>
            </a:r>
          </a:p>
          <a:p>
            <a:r>
              <a:rPr lang="sv-SE" dirty="0"/>
              <a:t>L</a:t>
            </a:r>
            <a:r>
              <a:rPr lang="sv-SE" dirty="0" smtClean="0"/>
              <a:t>åg sjukfrånvaro bland regionsanställda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Att förbättra:</a:t>
            </a:r>
            <a:endParaRPr lang="sv-SE" dirty="0"/>
          </a:p>
          <a:p>
            <a:r>
              <a:rPr lang="sv-SE" dirty="0" smtClean="0"/>
              <a:t>Förtroende för sjukvården i sin helhet</a:t>
            </a:r>
          </a:p>
          <a:p>
            <a:r>
              <a:rPr lang="sv-SE" dirty="0" smtClean="0"/>
              <a:t>Förtroende att vård ges på lika villkor</a:t>
            </a:r>
          </a:p>
          <a:p>
            <a:r>
              <a:rPr lang="sv-SE" dirty="0" smtClean="0"/>
              <a:t>Rapportering till kvalitetsregister</a:t>
            </a:r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66167" t="359"/>
          <a:stretch/>
        </p:blipFill>
        <p:spPr>
          <a:xfrm>
            <a:off x="9534923" y="1314458"/>
            <a:ext cx="622405" cy="138697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923" y="3834302"/>
            <a:ext cx="622405" cy="14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758668" y="365915"/>
            <a:ext cx="8663873" cy="1348671"/>
          </a:xfrm>
        </p:spPr>
        <p:txBody>
          <a:bodyPr/>
          <a:lstStyle/>
          <a:p>
            <a:r>
              <a:rPr lang="sv-SE" dirty="0" smtClean="0"/>
              <a:t>Frågor och funderingar?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>
          <a:xfrm>
            <a:off x="1758670" y="5092173"/>
            <a:ext cx="8674663" cy="918052"/>
          </a:xfrm>
        </p:spPr>
        <p:txBody>
          <a:bodyPr/>
          <a:lstStyle/>
          <a:p>
            <a:r>
              <a:rPr lang="sv-SE" sz="2000" dirty="0"/>
              <a:t>u</a:t>
            </a:r>
            <a:r>
              <a:rPr lang="sv-SE" sz="2000" dirty="0" smtClean="0"/>
              <a:t>lrika.m.lundstrom@norrbotten.se</a:t>
            </a:r>
            <a:endParaRPr lang="sv-SE" sz="2000" dirty="0"/>
          </a:p>
        </p:txBody>
      </p:sp>
      <p:sp>
        <p:nvSpPr>
          <p:cNvPr id="6" name="Rubrik 3"/>
          <p:cNvSpPr txBox="1">
            <a:spLocks/>
          </p:cNvSpPr>
          <p:nvPr/>
        </p:nvSpPr>
        <p:spPr>
          <a:xfrm>
            <a:off x="1758668" y="3839477"/>
            <a:ext cx="8663873" cy="1348671"/>
          </a:xfrm>
          <a:prstGeom prst="rect">
            <a:avLst/>
          </a:prstGeom>
        </p:spPr>
        <p:txBody>
          <a:bodyPr anchor="b"/>
          <a:lstStyle>
            <a:lvl1pPr algn="ctr" defTabSz="1015975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chemeClr val="tx1"/>
                </a:solidFill>
                <a:latin typeface="Arial" charset="0"/>
              </a:defRPr>
            </a:lvl2pPr>
            <a:lvl3pPr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chemeClr val="tx1"/>
                </a:solidFill>
                <a:latin typeface="Arial" charset="0"/>
              </a:defRPr>
            </a:lvl3pPr>
            <a:lvl4pPr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chemeClr val="tx1"/>
                </a:solidFill>
                <a:latin typeface="Arial" charset="0"/>
              </a:defRPr>
            </a:lvl4pPr>
            <a:lvl5pPr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chemeClr val="tx1"/>
                </a:solidFill>
                <a:latin typeface="Arial" charset="0"/>
              </a:defRPr>
            </a:lvl5pPr>
            <a:lvl6pPr marL="609585"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rgbClr val="0D68B0"/>
                </a:solidFill>
                <a:latin typeface="Arial" charset="0"/>
              </a:defRPr>
            </a:lvl6pPr>
            <a:lvl7pPr marL="1219170"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rgbClr val="0D68B0"/>
                </a:solidFill>
                <a:latin typeface="Arial" charset="0"/>
              </a:defRPr>
            </a:lvl7pPr>
            <a:lvl8pPr marL="1828754"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rgbClr val="0D68B0"/>
                </a:solidFill>
                <a:latin typeface="Arial" charset="0"/>
              </a:defRPr>
            </a:lvl8pPr>
            <a:lvl9pPr marL="2438339" algn="l" defTabSz="1015975" rtl="0" eaLnBrk="1" fontAlgn="base" hangingPunct="1">
              <a:spcBef>
                <a:spcPct val="0"/>
              </a:spcBef>
              <a:spcAft>
                <a:spcPct val="0"/>
              </a:spcAft>
              <a:defRPr sz="4533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kern="0" dirty="0" smtClean="0"/>
              <a:t>TACK!</a:t>
            </a:r>
            <a:endParaRPr lang="sv-SE" kern="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29" y="2172380"/>
            <a:ext cx="51625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9579" y="350262"/>
            <a:ext cx="7970793" cy="1112021"/>
          </a:xfrm>
        </p:spPr>
        <p:txBody>
          <a:bodyPr/>
          <a:lstStyle/>
          <a:p>
            <a:r>
              <a:rPr lang="sv-SE" dirty="0" smtClean="0"/>
              <a:t>Övergripande information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14253" y="1753271"/>
            <a:ext cx="11000721" cy="4044279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/>
              <a:t>Ansvarig: </a:t>
            </a:r>
            <a:r>
              <a:rPr lang="sv-SE" dirty="0" smtClean="0"/>
              <a:t>Socialstyrelsen</a:t>
            </a:r>
            <a:endParaRPr lang="sv-SE" b="1" dirty="0" smtClean="0"/>
          </a:p>
          <a:p>
            <a:pPr marL="0" indent="0">
              <a:buNone/>
            </a:pPr>
            <a:r>
              <a:rPr lang="sv-SE" b="1" dirty="0" smtClean="0"/>
              <a:t>Syfte: </a:t>
            </a:r>
            <a:r>
              <a:rPr lang="sv-SE" dirty="0" smtClean="0"/>
              <a:t>Redovisa indikatorer </a:t>
            </a:r>
            <a:r>
              <a:rPr lang="sv-SE" dirty="0"/>
              <a:t>som rör </a:t>
            </a:r>
            <a:r>
              <a:rPr lang="sv-SE" dirty="0" smtClean="0"/>
              <a:t>uppföljning </a:t>
            </a:r>
            <a:r>
              <a:rPr lang="sv-SE" dirty="0"/>
              <a:t>av hälso- och sjukvårdens kvalitet och </a:t>
            </a:r>
            <a:r>
              <a:rPr lang="sv-SE" dirty="0" smtClean="0"/>
              <a:t>effektivitet</a:t>
            </a:r>
          </a:p>
          <a:p>
            <a:pPr marL="0" indent="0">
              <a:buNone/>
            </a:pPr>
            <a:r>
              <a:rPr lang="sv-SE" b="1" dirty="0" smtClean="0"/>
              <a:t>Regelbundenhet: </a:t>
            </a:r>
            <a:r>
              <a:rPr lang="sv-SE" dirty="0" smtClean="0"/>
              <a:t>En gång/år, resultat </a:t>
            </a:r>
            <a:r>
              <a:rPr lang="sv-SE" dirty="0" smtClean="0"/>
              <a:t>presenteras februari</a:t>
            </a: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03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4327" y="247023"/>
            <a:ext cx="7970793" cy="1112021"/>
          </a:xfrm>
        </p:spPr>
        <p:txBody>
          <a:bodyPr/>
          <a:lstStyle/>
          <a:p>
            <a:r>
              <a:rPr lang="sv-SE" dirty="0"/>
              <a:t>S</a:t>
            </a:r>
            <a:r>
              <a:rPr lang="sv-SE" dirty="0" smtClean="0"/>
              <a:t>yfte och mottagare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079384" y="1841761"/>
            <a:ext cx="7970795" cy="4044279"/>
          </a:xfrm>
        </p:spPr>
        <p:txBody>
          <a:bodyPr/>
          <a:lstStyle/>
          <a:p>
            <a:r>
              <a:rPr lang="sv-SE" dirty="0"/>
              <a:t>A</a:t>
            </a:r>
            <a:r>
              <a:rPr lang="sv-SE" dirty="0" smtClean="0"/>
              <a:t>tt </a:t>
            </a:r>
            <a:r>
              <a:rPr lang="sv-SE" dirty="0"/>
              <a:t>ge en översiktlig bild av hälso- och sjukvårdens kvalitet och effektivitet </a:t>
            </a:r>
            <a:endParaRPr lang="sv-SE" dirty="0" smtClean="0"/>
          </a:p>
          <a:p>
            <a:r>
              <a:rPr lang="sv-SE" dirty="0"/>
              <a:t>B</a:t>
            </a:r>
            <a:r>
              <a:rPr lang="sv-SE" dirty="0" smtClean="0"/>
              <a:t>eslutsfattare på nationell </a:t>
            </a:r>
            <a:r>
              <a:rPr lang="sv-SE" dirty="0"/>
              <a:t>och regional nivå men även till </a:t>
            </a:r>
            <a:r>
              <a:rPr lang="sv-SE" dirty="0" smtClean="0"/>
              <a:t>kommunerna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21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0585" y="255150"/>
            <a:ext cx="7970793" cy="1112021"/>
          </a:xfrm>
        </p:spPr>
        <p:txBody>
          <a:bodyPr/>
          <a:lstStyle/>
          <a:p>
            <a:r>
              <a:rPr lang="sv-SE" dirty="0" smtClean="0"/>
              <a:t>Rapporten kan bidra till att…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386210" y="1723774"/>
            <a:ext cx="9660332" cy="4044279"/>
          </a:xfrm>
        </p:spPr>
        <p:txBody>
          <a:bodyPr/>
          <a:lstStyle/>
          <a:p>
            <a:pPr lvl="0"/>
            <a:r>
              <a:rPr lang="sv-SE" dirty="0"/>
              <a:t>S</a:t>
            </a:r>
            <a:r>
              <a:rPr lang="sv-SE" dirty="0" smtClean="0"/>
              <a:t>kapa </a:t>
            </a:r>
            <a:r>
              <a:rPr lang="sv-SE" dirty="0"/>
              <a:t>öppenhet och förbättrad insyn i den offentligt finansierade vården och omsorgen </a:t>
            </a:r>
          </a:p>
          <a:p>
            <a:pPr lvl="0"/>
            <a:r>
              <a:rPr lang="sv-SE" dirty="0"/>
              <a:t>G</a:t>
            </a:r>
            <a:r>
              <a:rPr lang="sv-SE" dirty="0" smtClean="0"/>
              <a:t>e </a:t>
            </a:r>
            <a:r>
              <a:rPr lang="sv-SE" dirty="0"/>
              <a:t>underlag för ledning och styrning, bland annat kunskapsstyrning. </a:t>
            </a:r>
          </a:p>
          <a:p>
            <a:pPr lvl="0"/>
            <a:r>
              <a:rPr lang="sv-SE" dirty="0"/>
              <a:t>I</a:t>
            </a:r>
            <a:r>
              <a:rPr lang="sv-SE" dirty="0" smtClean="0"/>
              <a:t>nitiera </a:t>
            </a:r>
            <a:r>
              <a:rPr lang="sv-SE" dirty="0"/>
              <a:t>lokala, regionala och nationella analyser och diskussioner om verksamheternas kvalitet och effektivitet </a:t>
            </a:r>
          </a:p>
          <a:p>
            <a:r>
              <a:rPr lang="sv-SE" dirty="0"/>
              <a:t>I</a:t>
            </a:r>
            <a:r>
              <a:rPr lang="sv-SE" dirty="0" smtClean="0"/>
              <a:t>dentifiera </a:t>
            </a:r>
            <a:r>
              <a:rPr lang="sv-SE" dirty="0"/>
              <a:t>och prioritera områden som kan utgöra underlag för utveckling, förbättring, uppföljning och lärande.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48" y="0"/>
            <a:ext cx="3124046" cy="17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4830" y="261771"/>
            <a:ext cx="7970793" cy="1112021"/>
          </a:xfrm>
        </p:spPr>
        <p:txBody>
          <a:bodyPr/>
          <a:lstStyle/>
          <a:p>
            <a:r>
              <a:rPr lang="sv-SE" dirty="0" smtClean="0"/>
              <a:t>Dimensioner av god vård och omsorg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353123" y="2039531"/>
            <a:ext cx="7970795" cy="4044279"/>
          </a:xfrm>
        </p:spPr>
        <p:txBody>
          <a:bodyPr/>
          <a:lstStyle/>
          <a:p>
            <a:r>
              <a:rPr lang="sv-SE" dirty="0"/>
              <a:t>Säker</a:t>
            </a:r>
          </a:p>
          <a:p>
            <a:r>
              <a:rPr lang="sv-SE" dirty="0"/>
              <a:t>Individanpassad</a:t>
            </a:r>
          </a:p>
          <a:p>
            <a:r>
              <a:rPr lang="sv-SE" dirty="0" smtClean="0"/>
              <a:t>Kunskapsbaserad</a:t>
            </a:r>
            <a:endParaRPr lang="sv-SE" dirty="0"/>
          </a:p>
          <a:p>
            <a:r>
              <a:rPr lang="sv-SE" dirty="0" smtClean="0"/>
              <a:t>Jämlik</a:t>
            </a:r>
            <a:endParaRPr lang="sv-SE" dirty="0"/>
          </a:p>
          <a:p>
            <a:r>
              <a:rPr lang="sv-SE" dirty="0"/>
              <a:t>Tillgänglig</a:t>
            </a:r>
          </a:p>
          <a:p>
            <a:r>
              <a:rPr lang="sv-SE" dirty="0"/>
              <a:t>Effektiv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Höger klammerparentes 3"/>
          <p:cNvSpPr/>
          <p:nvPr/>
        </p:nvSpPr>
        <p:spPr bwMode="auto">
          <a:xfrm>
            <a:off x="4368450" y="1955270"/>
            <a:ext cx="325253" cy="3084199"/>
          </a:xfrm>
          <a:prstGeom prst="rightBrac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099" y="1530547"/>
            <a:ext cx="2948217" cy="442232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842768" y="2889187"/>
            <a:ext cx="4036266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133" dirty="0">
                <a:solidFill>
                  <a:schemeClr val="tx2"/>
                </a:solidFill>
              </a:rPr>
              <a:t>Målet är en mer kunskapsbaserad, </a:t>
            </a:r>
          </a:p>
          <a:p>
            <a:pPr algn="ctr"/>
            <a:r>
              <a:rPr lang="sv-SE" sz="2133" dirty="0">
                <a:solidFill>
                  <a:schemeClr val="tx2"/>
                </a:solidFill>
              </a:rPr>
              <a:t>jämlik och resurseffektiv vård</a:t>
            </a:r>
          </a:p>
        </p:txBody>
      </p:sp>
    </p:spTree>
    <p:extLst>
      <p:ext uri="{BB962C8B-B14F-4D97-AF65-F5344CB8AC3E}">
        <p14:creationId xmlns:p14="http://schemas.microsoft.com/office/powerpoint/2010/main" val="16864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0956" y="259945"/>
            <a:ext cx="7970793" cy="1112021"/>
          </a:xfrm>
        </p:spPr>
        <p:txBody>
          <a:bodyPr/>
          <a:lstStyle/>
          <a:p>
            <a:r>
              <a:rPr lang="sv-SE" dirty="0" smtClean="0"/>
              <a:t>Invånarperspektiv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56680" y="1831649"/>
            <a:ext cx="7970795" cy="4044279"/>
          </a:xfrm>
        </p:spPr>
        <p:txBody>
          <a:bodyPr/>
          <a:lstStyle/>
          <a:p>
            <a:r>
              <a:rPr lang="sv-SE" dirty="0" smtClean="0"/>
              <a:t>Hur mycket betalar vi för hälso- och sjukvården?</a:t>
            </a:r>
          </a:p>
          <a:p>
            <a:r>
              <a:rPr lang="sv-SE" dirty="0" smtClean="0"/>
              <a:t>Har vi tillgång till hälso- och sjukvård när vi behöver det?</a:t>
            </a:r>
          </a:p>
          <a:p>
            <a:r>
              <a:rPr lang="sv-SE" dirty="0" smtClean="0"/>
              <a:t>Hur väl bidrar hälso- och sjukvården till att hålla oss friska?</a:t>
            </a:r>
          </a:p>
          <a:p>
            <a:r>
              <a:rPr lang="sv-SE" dirty="0" smtClean="0"/>
              <a:t>Hur är kvaliteten i den hälso- och sjukvård vi får?</a:t>
            </a:r>
          </a:p>
          <a:p>
            <a:r>
              <a:rPr lang="sv-SE" dirty="0" smtClean="0"/>
              <a:t>Blir vi friskare och lever längre?</a:t>
            </a:r>
          </a:p>
          <a:p>
            <a:r>
              <a:rPr lang="sv-SE" dirty="0" smtClean="0"/>
              <a:t>Hur bidrar hälso- och sjukvården till en hållbar god vård?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1590" t="17295"/>
          <a:stretch/>
        </p:blipFill>
        <p:spPr>
          <a:xfrm>
            <a:off x="8377645" y="4269125"/>
            <a:ext cx="3666308" cy="171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1566" y="219458"/>
            <a:ext cx="7970793" cy="1112021"/>
          </a:xfrm>
        </p:spPr>
        <p:txBody>
          <a:bodyPr/>
          <a:lstStyle/>
          <a:p>
            <a:r>
              <a:rPr lang="sv-SE" dirty="0" smtClean="0"/>
              <a:t>Metod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61067" y="1664496"/>
            <a:ext cx="11539088" cy="4044279"/>
          </a:xfrm>
        </p:spPr>
        <p:txBody>
          <a:bodyPr/>
          <a:lstStyle/>
          <a:p>
            <a:r>
              <a:rPr lang="sv-SE" dirty="0"/>
              <a:t>Varje fråga granskas utifrån ett antal olika indikatorer</a:t>
            </a:r>
          </a:p>
          <a:p>
            <a:r>
              <a:rPr lang="sv-SE" dirty="0"/>
              <a:t>Data är hämtad från bland annat hälsodataregister, </a:t>
            </a:r>
            <a:r>
              <a:rPr lang="sv-SE" dirty="0" smtClean="0"/>
              <a:t>kvalitetsregister, digitala </a:t>
            </a:r>
            <a:r>
              <a:rPr lang="sv-SE" dirty="0"/>
              <a:t>webbenkäter</a:t>
            </a:r>
          </a:p>
          <a:p>
            <a:r>
              <a:rPr lang="sv-SE" dirty="0"/>
              <a:t>Data från</a:t>
            </a:r>
            <a:r>
              <a:rPr lang="sv-SE" dirty="0">
                <a:solidFill>
                  <a:srgbClr val="FF0000"/>
                </a:solidFill>
              </a:rPr>
              <a:t> 2017 och till viss del 2018</a:t>
            </a:r>
          </a:p>
          <a:p>
            <a:r>
              <a:rPr lang="sv-SE" dirty="0" smtClean="0"/>
              <a:t>Resultatet presenteras utifrån:</a:t>
            </a:r>
          </a:p>
          <a:p>
            <a:pPr lvl="1"/>
            <a:r>
              <a:rPr lang="sv-SE" sz="2000" dirty="0" smtClean="0"/>
              <a:t>medelvärde för riket och för respektive region </a:t>
            </a:r>
          </a:p>
          <a:p>
            <a:pPr lvl="1"/>
            <a:r>
              <a:rPr lang="sv-SE" sz="2000" dirty="0"/>
              <a:t>r</a:t>
            </a:r>
            <a:r>
              <a:rPr lang="sv-SE" sz="2000" dirty="0" smtClean="0"/>
              <a:t>egionens värde, önskvärd eller ej önskvärd riktning</a:t>
            </a:r>
          </a:p>
          <a:p>
            <a:r>
              <a:rPr lang="sv-SE" dirty="0" smtClean="0"/>
              <a:t>Fokusera på trender </a:t>
            </a:r>
            <a:r>
              <a:rPr lang="sv-SE" dirty="0"/>
              <a:t>beträffande skillnader i </a:t>
            </a:r>
            <a:r>
              <a:rPr lang="sv-SE" dirty="0" smtClean="0"/>
              <a:t>värden mellan årliga sammanställningar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6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4498" y="303489"/>
            <a:ext cx="7970793" cy="1112021"/>
          </a:xfrm>
        </p:spPr>
        <p:txBody>
          <a:bodyPr/>
          <a:lstStyle/>
          <a:p>
            <a:r>
              <a:rPr lang="sv-SE" dirty="0" smtClean="0"/>
              <a:t>Resultatpresentation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48269" y="1692311"/>
            <a:ext cx="7970795" cy="4044279"/>
          </a:xfrm>
        </p:spPr>
        <p:txBody>
          <a:bodyPr/>
          <a:lstStyle/>
          <a:p>
            <a:r>
              <a:rPr lang="sv-SE" dirty="0" smtClean="0"/>
              <a:t>Fråga 1, redovisas enskilt inledningsvis </a:t>
            </a:r>
          </a:p>
          <a:p>
            <a:pPr marL="0" indent="0">
              <a:buNone/>
            </a:pPr>
            <a:endParaRPr lang="sv-SE" sz="1000" dirty="0" smtClean="0"/>
          </a:p>
          <a:p>
            <a:r>
              <a:rPr lang="sv-SE" dirty="0" smtClean="0"/>
              <a:t>Fråga 2 – 6, redovisas utifrån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SE" dirty="0" smtClean="0"/>
              <a:t>Att bibehålla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SE" dirty="0" smtClean="0"/>
              <a:t>Att bevaka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SE" dirty="0" smtClean="0"/>
              <a:t>Att förbättra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66167" t="359"/>
          <a:stretch/>
        </p:blipFill>
        <p:spPr>
          <a:xfrm>
            <a:off x="7198531" y="2853230"/>
            <a:ext cx="652623" cy="145431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31667" t="359" r="32333"/>
          <a:stretch/>
        </p:blipFill>
        <p:spPr>
          <a:xfrm>
            <a:off x="7778483" y="2846140"/>
            <a:ext cx="706626" cy="147988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r="67833"/>
          <a:stretch/>
        </p:blipFill>
        <p:spPr>
          <a:xfrm>
            <a:off x="8415441" y="2834753"/>
            <a:ext cx="633955" cy="14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3702" y="-261160"/>
            <a:ext cx="10287000" cy="1112021"/>
          </a:xfrm>
        </p:spPr>
        <p:txBody>
          <a:bodyPr/>
          <a:lstStyle/>
          <a:p>
            <a:r>
              <a:rPr lang="sv-SE" sz="3000" dirty="0" smtClean="0"/>
              <a:t>1. Hur mycket betalar vi för hälso- och sjukvården?</a:t>
            </a:r>
            <a:endParaRPr lang="sv-SE" sz="3000" dirty="0"/>
          </a:p>
        </p:txBody>
      </p:sp>
      <p:sp>
        <p:nvSpPr>
          <p:cNvPr id="3" name="textruta 2"/>
          <p:cNvSpPr txBox="1"/>
          <p:nvPr/>
        </p:nvSpPr>
        <p:spPr>
          <a:xfrm>
            <a:off x="7924799" y="1515063"/>
            <a:ext cx="4336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dirty="0" smtClean="0"/>
              <a:t>Strukturjusterad nettokostnad för hälso- och sjukvården per </a:t>
            </a:r>
            <a:r>
              <a:rPr lang="sv-SE" dirty="0" smtClean="0"/>
              <a:t>invånare i  paritet med riket (2018).</a:t>
            </a:r>
            <a:endParaRPr lang="sv-SE" dirty="0" smtClean="0"/>
          </a:p>
          <a:p>
            <a:endParaRPr lang="sv-SE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dirty="0" smtClean="0"/>
              <a:t>Primärvårdsansluten hemsjukvård, tandvård och omstrukturerings- kostnader är exkluderade</a:t>
            </a:r>
          </a:p>
          <a:p>
            <a:endParaRPr lang="sv-SE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v-SE" dirty="0" smtClean="0"/>
          </a:p>
        </p:txBody>
      </p:sp>
      <p:sp>
        <p:nvSpPr>
          <p:cNvPr id="4" name="textruta 3"/>
          <p:cNvSpPr txBox="1"/>
          <p:nvPr/>
        </p:nvSpPr>
        <p:spPr>
          <a:xfrm>
            <a:off x="1767840" y="1593669"/>
            <a:ext cx="5399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r>
              <a:rPr lang="sv-SE" dirty="0" smtClean="0"/>
              <a:t>Region Norrbotten: 	26 474 kr/invånare</a:t>
            </a:r>
          </a:p>
          <a:p>
            <a:r>
              <a:rPr lang="sv-SE" dirty="0" smtClean="0"/>
              <a:t>Riket: 			26 398 kr /invånare</a:t>
            </a:r>
          </a:p>
          <a:p>
            <a:endParaRPr lang="sv-SE" dirty="0"/>
          </a:p>
          <a:p>
            <a:r>
              <a:rPr lang="sv-SE" dirty="0" smtClean="0"/>
              <a:t>Max: Gotland		28 669 kr/invånare</a:t>
            </a:r>
          </a:p>
          <a:p>
            <a:r>
              <a:rPr lang="sv-SE" dirty="0" smtClean="0"/>
              <a:t>Min: Skåne		25 274 kr/invånare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13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ion Norrbotten_blå">
  <a:themeElements>
    <a:clrScheme name="Region Norrbotten blandad">
      <a:dk1>
        <a:srgbClr val="000000"/>
      </a:dk1>
      <a:lt1>
        <a:srgbClr val="FFFFFF"/>
      </a:lt1>
      <a:dk2>
        <a:srgbClr val="403D45"/>
      </a:dk2>
      <a:lt2>
        <a:srgbClr val="D0D1CD"/>
      </a:lt2>
      <a:accent1>
        <a:srgbClr val="0070C0"/>
      </a:accent1>
      <a:accent2>
        <a:srgbClr val="F8951F"/>
      </a:accent2>
      <a:accent3>
        <a:srgbClr val="83C55B"/>
      </a:accent3>
      <a:accent4>
        <a:srgbClr val="7F7F7F"/>
      </a:accent4>
      <a:accent5>
        <a:srgbClr val="403D45"/>
      </a:accent5>
      <a:accent6>
        <a:srgbClr val="C0C0BD"/>
      </a:accent6>
      <a:hlink>
        <a:srgbClr val="0070C0"/>
      </a:hlink>
      <a:folHlink>
        <a:srgbClr val="7F7F7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>
    <a:extraClrScheme>
      <a:clrScheme name="vit med jpglogga 180_ny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 med jpglogga 180_ny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8">
        <a:dk1>
          <a:srgbClr val="003399"/>
        </a:dk1>
        <a:lt1>
          <a:srgbClr val="0D68B0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002A82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9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0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1">
        <a:dk1>
          <a:srgbClr val="FFFFFF"/>
        </a:dk1>
        <a:lt1>
          <a:srgbClr val="FFFFFF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0D68B0"/>
        </a:accent2>
        <a:accent3>
          <a:srgbClr val="FFFFFF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2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FFFFFF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Redovisande</p:Name>
  <p:Description/>
  <p:Statement/>
  <p:PolicyItems>
    <p:PolicyItem featureId="Microsoft.Office.RecordsManagement.PolicyFeatures.Expiration" staticId="0x010100D7963E0E5B7A40E5AEA07389401D709F0045878216D3F54EE2826859E7F8F5B4BC|1214505165" UniqueId="033c95a8-fd37-4ff4-b52f-a621867b7a3c">
      <p:Name>Bevarande</p:Name>
      <p:Description>Automatisk schemaläggning av innehåll som ska bearbetas, och utföra en bevarandeåtgärd på innehåll som har nått sitt förfallodatum.</p:Description>
      <p:CustomData>
        <Schedules nextStageId="3" default="true">
          <Schedule type="Default">
            <stages>
              <data stageId="1" recur="true" offset="36" unit="months">
                <formula id="Microsoft.Office.RecordsManagement.PolicyFeatures.Expiration.Formula.BuiltIn">
                  <number>0</number>
                  <property>NLLThinningTime</property>
                  <propertyid>2793489f-7251-475b-a975-480031914936</propertyid>
                  <period>months</period>
                </formula>
                <action type="workflow" id="d9837362-db90-41fe-8d27-3f4e28fd673a"/>
              </data>
              <data stageId="2">
                <formula id="Microsoft.Office.RecordsManagement.PolicyFeatures.Expiration.Formula.BuiltIn">
                  <number>1</number>
                  <property>NLLThinningTime</property>
                  <propertyid>2793489f-7251-475b-a975-480031914936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apportdokument" ma:contentTypeID="0x010100D7963E0E5B7A40E5AEA07389401D709F0045878216D3F54EE2826859E7F8F5B4BC0101001257CD737B4A0C4C91CB65EBFDBC122A" ma:contentTypeVersion="1901" ma:contentTypeDescription="Rapportdokument" ma:contentTypeScope="" ma:versionID="cd640569a02429beb82407b734fff634">
  <xsd:schema xmlns:xsd="http://www.w3.org/2001/XMLSchema" xmlns:xs="http://www.w3.org/2001/XMLSchema" xmlns:p="http://schemas.microsoft.com/office/2006/metadata/properties" xmlns:ns1="http://schemas.microsoft.com/sharepoint/v3" xmlns:ns2="c7918ce9-5289-4a18-805d-4141408e948c" xmlns:ns3="e1dec489-f745-4ed5-9c00-958a11aea6df" targetNamespace="http://schemas.microsoft.com/office/2006/metadata/properties" ma:root="true" ma:fieldsID="6311f6d6775347c6999724c93388e0ca" ns1:_="" ns2:_="" ns3:_="">
    <xsd:import namespace="http://schemas.microsoft.com/sharepoint/v3"/>
    <xsd:import namespace="c7918ce9-5289-4a18-805d-4141408e948c"/>
    <xsd:import namespace="e1dec489-f745-4ed5-9c00-958a11aea6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IS_DocumentId" minOccurs="0"/>
                <xsd:element ref="ns1:NLLStakeholderTaxHTField0" minOccurs="0"/>
                <xsd:element ref="ns2:TaxKeywordTaxHTField" minOccurs="0"/>
                <xsd:element ref="ns3:DocumentStatus" minOccurs="0"/>
                <xsd:element ref="ns1:NLLInformationclass"/>
                <xsd:element ref="ns1:NLLThinningTime" minOccurs="0"/>
                <xsd:element ref="ns3:VISResponsible"/>
                <xsd:element ref="ns1:AnsvarigQuickpart" minOccurs="0"/>
                <xsd:element ref="ns1:NLLDocumentTypeTaxHTField0" minOccurs="0"/>
                <xsd:element ref="ns1:_dlc_Exempt" minOccurs="0"/>
                <xsd:element ref="ns1:_dlc_ExpireDateSaved" minOccurs="0"/>
                <xsd:element ref="ns1:_dlc_ExpireDate" minOccurs="0"/>
                <xsd:element ref="ns1:prdProcessTaxHTField0" minOccurs="0"/>
                <xsd:element ref="ns1:NLLVersion" minOccurs="0"/>
                <xsd:element ref="ns1:NLLModifiedBy" minOccurs="0"/>
                <xsd:element ref="ns1:NLLDocumentIDValue" minOccurs="0"/>
                <xsd:element ref="ns1:NLLPublishingstatus" minOccurs="0"/>
                <xsd:element ref="ns1:NLLDiarienummer" minOccurs="0"/>
                <xsd:element ref="ns1:NLLPublishDate" minOccurs="0"/>
                <xsd:element ref="ns1:NLLInformationCollectionTaxHTField0" minOccurs="0"/>
                <xsd:element ref="ns1:NLLProducerPlaceTaxHTField0" minOccurs="0"/>
                <xsd:element ref="ns1:NLLEstablishedBy"/>
                <xsd:element ref="ns1:NLLEstablishedByQuickpart" minOccurs="0"/>
                <xsd:element ref="ns1:VersionComment" minOccurs="0"/>
                <xsd:element ref="ns1:NLLPublishDateQuickpart" minOccurs="0"/>
                <xsd:element ref="ns1:NLLLockWorkflows" minOccurs="0"/>
                <xsd:element ref="ns1:NLLPublish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LLStakeholderTaxHTField0" ma:index="13" nillable="true" ma:taxonomy="true" ma:internalName="NLLStakeholderTaxHTField0" ma:taxonomyFieldName="NLLStakeholder" ma:displayName="Gäller för verksamhet" ma:fieldId="{fc9b4796-81cc-4809-b89e-b480826c68b7}" ma:taxonomyMulti="true" ma:sspId="39d54842-4abd-4019-b0bf-19e71d696155" ma:termSetId="012a677c-9277-4d4c-83ea-a9768cc277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Informationclass" ma:index="17" ma:displayName="Informationsklass" ma:internalName="NLLInformationclass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NLLThinningTime" ma:index="19" nillable="true" ma:displayName="Gallringsfrist" ma:format="DateOnly" ma:hidden="true" ma:internalName="NLLThinningTime">
      <xsd:simpleType>
        <xsd:restriction base="dms:DateTime"/>
      </xsd:simpleType>
    </xsd:element>
    <xsd:element name="AnsvarigQuickpart" ma:index="21" nillable="true" ma:displayName="AnsvarigQuickpart" ma:hidden="true" ma:internalName="AnsvarigQuickpart">
      <xsd:simpleType>
        <xsd:restriction base="dms:Text"/>
      </xsd:simpleType>
    </xsd:element>
    <xsd:element name="NLLDocumentTypeTaxHTField0" ma:index="23" ma:taxonomy="true" ma:internalName="NLLDocumentTypeTaxHTField0" ma:taxonomyFieldName="NLLDocumentType" ma:displayName="Dokumenttyp" ma:fieldId="{38578a5b-744a-40d6-84e1-ab48bc8b5a57}" ma:sspId="39d54842-4abd-4019-b0bf-19e71d696155" ma:termSetId="52dfd850-14dd-4e84-a867-57b1223f0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Exempt" ma:index="24" nillable="true" ma:displayName="Undanta från princip" ma:hidden="true" ma:internalName="_dlc_Exempt" ma:readOnly="true">
      <xsd:simpleType>
        <xsd:restriction base="dms:Unknown"/>
      </xsd:simpleType>
    </xsd:element>
    <xsd:element name="_dlc_ExpireDateSaved" ma:index="25" nillable="true" ma:displayName="Originalförfallodag" ma:hidden="true" ma:internalName="_dlc_ExpireDateSaved" ma:readOnly="true">
      <xsd:simpleType>
        <xsd:restriction base="dms:DateTime"/>
      </xsd:simpleType>
    </xsd:element>
    <xsd:element name="_dlc_ExpireDate" ma:index="26" nillable="true" ma:displayName="Förfallodatum" ma:description="" ma:hidden="true" ma:indexed="true" ma:internalName="_dlc_ExpireDate" ma:readOnly="true">
      <xsd:simpleType>
        <xsd:restriction base="dms:DateTime"/>
      </xsd:simpleType>
    </xsd:element>
    <xsd:element name="prdProcessTaxHTField0" ma:index="27" nillable="true" ma:taxonomy="true" ma:internalName="prdProcessTaxHTField0" ma:taxonomyFieldName="prdProcess" ma:displayName="Process" ma:fieldId="{7458416b-87c5-4f2a-97ed-9ee5dd1e516d}" ma:taxonomyMulti="true" ma:sspId="39d54842-4abd-4019-b0bf-19e71d696155" ma:termSetId="747d8a4a-b066-47e6-b826-8f1c93ac40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Version" ma:index="28" nillable="true" ma:displayName="Version" ma:internalName="NLLVersion" ma:readOnly="false">
      <xsd:simpleType>
        <xsd:restriction base="dms:Text"/>
      </xsd:simpleType>
    </xsd:element>
    <xsd:element name="NLLModifiedBy" ma:index="29" nillable="true" ma:displayName="Upprättad av" ma:hidden="true" ma:internalName="NLLModifiedBy">
      <xsd:simpleType>
        <xsd:restriction base="dms:Text"/>
      </xsd:simpleType>
    </xsd:element>
    <xsd:element name="NLLDocumentIDValue" ma:index="30" nillable="true" ma:displayName="Dokument-Id Värde" ma:hidden="true" ma:internalName="NLLDocumentIDValue">
      <xsd:simpleType>
        <xsd:restriction base="dms:Text"/>
      </xsd:simpleType>
    </xsd:element>
    <xsd:element name="NLLPublishingstatus" ma:index="31" nillable="true" ma:displayName="Publiceringsstatus" ma:internalName="NLLPublishingstatus" ma:readOnly="false">
      <xsd:simpleType>
        <xsd:restriction base="dms:Choice">
          <xsd:enumeration value="Ej Publicerad"/>
          <xsd:enumeration value="Publicerad"/>
          <xsd:enumeration value="Avpublicerad"/>
          <xsd:enumeration value="Revidering krävs"/>
          <xsd:enumeration value="Revidering pågår"/>
        </xsd:restriction>
      </xsd:simpleType>
    </xsd:element>
    <xsd:element name="NLLDiarienummer" ma:index="32" nillable="true" ma:displayName="Diarienummer" ma:description="" ma:internalName="NLLDiarienummer" ma:readOnly="false">
      <xsd:simpleType>
        <xsd:restriction base="dms:Text"/>
      </xsd:simpleType>
    </xsd:element>
    <xsd:element name="NLLPublishDate" ma:index="34" nillable="true" ma:displayName="Publiceringsdatum" ma:format="DateOnly" ma:hidden="true" ma:internalName="NLLPublishDate">
      <xsd:simpleType>
        <xsd:restriction base="dms:DateTime"/>
      </xsd:simpleType>
    </xsd:element>
    <xsd:element name="NLLInformationCollectionTaxHTField0" ma:index="35" nillable="true" ma:taxonomy="true" ma:internalName="NLLInformationCollectionTaxHTField0" ma:taxonomyFieldName="NLLInformationCollection" ma:displayName="Informationssamling" ma:fieldId="{5965f86f-d738-4017-88d8-24d6ef34a791}" ma:taxonomyMulti="true" ma:sspId="39d54842-4abd-4019-b0bf-19e71d696155" ma:termSetId="60e00f7a-77a4-4c71-b63e-bae2eb97b3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ProducerPlaceTaxHTField0" ma:index="37" nillable="true" ma:taxonomy="true" ma:internalName="NLLProducerPlaceTaxHTField0" ma:taxonomyFieldName="NLLProducerPlace" ma:displayName="Producentplats" ma:fieldId="{e174ebea-294d-44bc-9c09-0f97f1197811}" ma:sspId="39d54842-4abd-4019-b0bf-19e71d696155" ma:termSetId="45f1cc5b-3028-4a82-8c90-ecfb5e2e86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EstablishedBy" ma:index="38" ma:displayName="Upprättad av" ma:list="UserInfo" ma:SharePointGroup="0" ma:internalName="NLLEstablish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LLEstablishedByQuickpart" ma:index="39" nillable="true" ma:displayName="Upprättad av Quickpart" ma:hidden="true" ma:internalName="NLLEstablishedByQuickpart">
      <xsd:simpleType>
        <xsd:restriction base="dms:Text"/>
      </xsd:simpleType>
    </xsd:element>
    <xsd:element name="VersionComment" ma:index="40" nillable="true" ma:displayName="Versionskommentar" ma:hidden="true" ma:internalName="VersionComment" ma:readOnly="false">
      <xsd:simpleType>
        <xsd:restriction base="dms:Text"/>
      </xsd:simpleType>
    </xsd:element>
    <xsd:element name="NLLPublishDateQuickpart" ma:index="41" nillable="true" ma:displayName="Publiceringsdatum Quickpart" ma:hidden="true" ma:internalName="NLLPublishDateQuickpart">
      <xsd:simpleType>
        <xsd:restriction base="dms:Text"/>
      </xsd:simpleType>
    </xsd:element>
    <xsd:element name="NLLLockWorkflows" ma:index="42" nillable="true" ma:displayName="ArbetsflödeKörs" ma:default="0" ma:hidden="true" ma:internalName="NLLLockWorkflows">
      <xsd:simpleType>
        <xsd:restriction base="dms:Boolean"/>
      </xsd:simpleType>
    </xsd:element>
    <xsd:element name="NLLPublished" ma:index="43" nillable="true" ma:displayName="Publicerad" ma:hidden="true" ma:internalName="NLLPublishe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18ce9-5289-4a18-805d-4141408e94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NLL-Nyckelord" ma:fieldId="{23f27201-bee3-471e-b2e7-b64fd8b7ca38}" ma:taxonomyMulti="true" ma:sspId="39d54842-4abd-4019-b0bf-19e71d6961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c489-f745-4ed5-9c00-958a11aea6df" elementFormDefault="qualified">
    <xsd:import namespace="http://schemas.microsoft.com/office/2006/documentManagement/types"/>
    <xsd:import namespace="http://schemas.microsoft.com/office/infopath/2007/PartnerControls"/>
    <xsd:element name="VIS_DocumentId" ma:index="12" nillable="true" ma:displayName="Producentplats ID" ma:hidden="true" ma:internalName="VIS_Doc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Status" ma:index="16" nillable="true" ma:displayName="Dokumentstatus" ma:hidden="true" ma:internalName="Dokumentstatu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ISResponsible" ma:index="20" ma:displayName="Ansvarig" ma:list="UserInfo" ma:internalName="VISResponsible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LLPublishDate xmlns="http://schemas.microsoft.com/sharepoint/v3">2023-10-14T22:00:00+00:00</NLLPublishDate>
    <NLLPublishingstatus xmlns="http://schemas.microsoft.com/sharepoint/v3">Publicerad</NLLPublishingstatus>
    <NLLDocumentIDValue xmlns="http://schemas.microsoft.com/sharepoint/v3">ARBGRP460-656132773-278</NLLDocumentIDValue>
    <NLLPublished xmlns="http://schemas.microsoft.com/sharepoint/v3" xsi:nil="true"/>
    <NLLThinningTime xmlns="http://schemas.microsoft.com/sharepoint/v3">2026-10-14T22:00:00+00:00</NLLThinningTime>
    <NLLPublishDateQuickpart xmlns="http://schemas.microsoft.com/sharepoint/v3">2023-10-15</NLLPublishDateQuickpart>
    <NLLInformationCollectionTaxHTField0 xmlns="http://schemas.microsoft.com/sharepoint/v3">
      <Terms xmlns="http://schemas.microsoft.com/office/infopath/2007/PartnerControls"/>
    </NLLInformationCollectionTaxHTField0>
    <NLLLockWorkflows xmlns="http://schemas.microsoft.com/sharepoint/v3">false</NLLLockWorkflows>
    <NLLEstablishedByQuickpart xmlns="http://schemas.microsoft.com/sharepoint/v3">Ulrika Lundström, Sofia Reinholdt</NLLEstablishedByQuickpart>
    <prdProcess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Att analysera</TermName>
          <TermId xmlns="http://schemas.microsoft.com/office/infopath/2007/PartnerControls">8373816e-cc5d-4bf1-9739-777a042d32b4</TermId>
        </TermInfo>
      </Terms>
    </prdProcessTaxHTField0>
    <AnsvarigQuickpart xmlns="http://schemas.microsoft.com/sharepoint/v3">Fredrik Pettersson</AnsvarigQuickpart>
    <NLLEstablishedBy xmlns="http://schemas.microsoft.com/sharepoint/v3">
      <UserInfo>
        <DisplayName>Ulrika Lundström</DisplayName>
        <AccountId>893</AccountId>
        <AccountType/>
      </UserInfo>
      <UserInfo>
        <DisplayName>Sofia Reinholdt</DisplayName>
        <AccountId>606</AccountId>
        <AccountType/>
      </UserInfo>
    </NLLEstablishedBy>
    <NLLStakeholder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Norrbotten</TermName>
          <TermId xmlns="http://schemas.microsoft.com/office/infopath/2007/PartnerControls">2ac66d7d-7456-4491-b0c4-3e1d538f92db</TermId>
        </TermInfo>
      </Terms>
    </NLLStakeholderTaxHTField0>
    <NLL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Resultat</TermName>
          <TermId xmlns="http://schemas.microsoft.com/office/infopath/2007/PartnerControls">f5491f0f-71dc-467a-a43b-1e0ef4756d1f</TermId>
        </TermInfo>
      </Terms>
    </NLLDocumentTypeTaxHTField0>
    <NLLVersion xmlns="http://schemas.microsoft.com/sharepoint/v3">3.0</NLLVersion>
    <NLLInformationclass xmlns="http://schemas.microsoft.com/sharepoint/v3">Publik</NLLInformationclass>
    <NLLModifiedBy xmlns="http://schemas.microsoft.com/sharepoint/v3">Sofia Reinholdt</NLLModifiedBy>
    <NLLProducerPlac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Samverkan Landstingsdirektörens stab</TermName>
          <TermId xmlns="http://schemas.microsoft.com/office/infopath/2007/PartnerControls">b27c766b-e7b1-4568-8d22-4a9fd7f9aa95</TermId>
        </TermInfo>
      </Terms>
    </NLLProducerPlaceTaxHTField0>
    <VersionComment xmlns="http://schemas.microsoft.com/sharepoint/v3" xsi:nil="true"/>
    <NLLDiarienummer xmlns="http://schemas.microsoft.com/sharepoint/v3" xsi:nil="true"/>
    <TaxKeywordTaxHTField xmlns="c7918ce9-5289-4a18-805d-4141408e94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2019</TermName>
          <TermId xmlns="http://schemas.microsoft.com/office/infopath/2007/PartnerControls">848bde66-f98f-41e5-a8cb-dd6c50162752</TermId>
        </TermInfo>
        <TermInfo xmlns="http://schemas.microsoft.com/office/infopath/2007/PartnerControls">
          <TermName xmlns="http://schemas.microsoft.com/office/infopath/2007/PartnerControls">Analysplan</TermName>
          <TermId xmlns="http://schemas.microsoft.com/office/infopath/2007/PartnerControls">167d4c7a-1192-4f37-a562-22e6a27a0907</TermId>
        </TermInfo>
        <TermInfo xmlns="http://schemas.microsoft.com/office/infopath/2007/PartnerControls">
          <TermName xmlns="http://schemas.microsoft.com/office/infopath/2007/PartnerControls">analysresultat</TermName>
          <TermId xmlns="http://schemas.microsoft.com/office/infopath/2007/PartnerControls">ae79fd7b-3ffb-4941-9dc8-84c929083a30</TermId>
        </TermInfo>
      </Terms>
    </TaxKeywordTaxHTField>
    <_dlc_DocId xmlns="c7918ce9-5289-4a18-805d-4141408e948c">ARBGRP460-656132773-278</_dlc_DocId>
    <_dlc_DocIdUrl xmlns="c7918ce9-5289-4a18-805d-4141408e948c">
      <Url>http://spportal.extvis.local/process/administrativ/_layouts/15/DocIdRedir.aspx?ID=ARBGRP460-656132773-278</Url>
      <Description>ARBGRP460-656132773-278</Description>
    </_dlc_DocIdUrl>
    <_dlc_DocIdPersistId xmlns="c7918ce9-5289-4a18-805d-4141408e948c">true</_dlc_DocIdPersistId>
    <_dlc_ExpireDateSaved xmlns="http://schemas.microsoft.com/sharepoint/v3" xsi:nil="true"/>
    <_dlc_ExpireDate xmlns="http://schemas.microsoft.com/sharepoint/v3">2026-11-14T23:00:00+00:00</_dlc_ExpireDate>
    <VIS_DocumentId xmlns="e1dec489-f745-4ed5-9c00-958a11aea6df">
      <Url>https://samarbeta.nll.se/producentplats/samverkanlandstingsdirektorensstab/_layouts/15/DocIdRedir.aspx?ID=ARBGRP460-656132773-278</Url>
      <Description>ARBGRP460-656132773-278</Description>
    </VIS_DocumentId>
    <VISResponsible xmlns="e1dec489-f745-4ed5-9c00-958a11aea6df">
      <UserInfo>
        <DisplayName>Fredrik Pettersson</DisplayName>
        <AccountId>510</AccountId>
        <AccountType/>
      </UserInfo>
    </VISResponsible>
    <DocumentStatus xmlns="e1dec489-f745-4ed5-9c00-958a11aea6df">
      <Url>https://samarbeta.nll.se/producentplats/samverkanlandstingsdirektorensstab/_layouts/15/wrkstat.aspx?List=d7870237-2dde-43a1-8af1-b4ea01983543&amp;WorkflowInstanceName=d329f222-d396-4e52-b78d-3af67e59e878</Url>
      <Description>Publicerad</Description>
    </DocumentStatus>
    <_dlc_Exempt xmlns="http://schemas.microsoft.com/sharepoint/v3">false</_dlc_Exempt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54BA68-1417-467C-867B-FD7421BADE11}"/>
</file>

<file path=customXml/itemProps2.xml><?xml version="1.0" encoding="utf-8"?>
<ds:datastoreItem xmlns:ds="http://schemas.openxmlformats.org/officeDocument/2006/customXml" ds:itemID="{B21A29C3-425E-4270-A3F9-5BA9200D899E}"/>
</file>

<file path=customXml/itemProps3.xml><?xml version="1.0" encoding="utf-8"?>
<ds:datastoreItem xmlns:ds="http://schemas.openxmlformats.org/officeDocument/2006/customXml" ds:itemID="{D5A4CC9A-CB46-4942-93CA-358980ADBB82}"/>
</file>

<file path=customXml/itemProps4.xml><?xml version="1.0" encoding="utf-8"?>
<ds:datastoreItem xmlns:ds="http://schemas.openxmlformats.org/officeDocument/2006/customXml" ds:itemID="{7E7BCD2F-0B0D-4501-82C7-C7DDBD199183}"/>
</file>

<file path=customXml/itemProps5.xml><?xml version="1.0" encoding="utf-8"?>
<ds:datastoreItem xmlns:ds="http://schemas.openxmlformats.org/officeDocument/2006/customXml" ds:itemID="{C80457CC-73B8-4600-8EB2-16957CDB2D24}"/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1244</Words>
  <Application>Microsoft Office PowerPoint</Application>
  <PresentationFormat>Bredbild</PresentationFormat>
  <Paragraphs>183</Paragraphs>
  <Slides>19</Slides>
  <Notes>16</Notes>
  <HiddenSlides>3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Region Norrbotten_blå</vt:lpstr>
      <vt:lpstr>Öppna jämförelser 2019 En god vård</vt:lpstr>
      <vt:lpstr>Övergripande information</vt:lpstr>
      <vt:lpstr>Syfte och mottagare</vt:lpstr>
      <vt:lpstr>Rapporten kan bidra till att…</vt:lpstr>
      <vt:lpstr>Dimensioner av god vård och omsorg</vt:lpstr>
      <vt:lpstr>Invånarperspektiv</vt:lpstr>
      <vt:lpstr>Metod</vt:lpstr>
      <vt:lpstr>Resultatpresentation</vt:lpstr>
      <vt:lpstr>1. Hur mycket betalar vi för hälso- och sjukvården?</vt:lpstr>
      <vt:lpstr>1. Hur mycket betalar vi för hälso- och sjukvården och bidrar hälso- och sjukvården till en hållbar god vård?</vt:lpstr>
      <vt:lpstr>2. Har vi tillgång till hälso- och sjukvården när vi behöver den?</vt:lpstr>
      <vt:lpstr>2. Har vi tillgång till hälso- och sjukvården när vi behöver den?</vt:lpstr>
      <vt:lpstr>3. Hur väl bidrar hälso- och sjukvården till att hålla oss friska?</vt:lpstr>
      <vt:lpstr>4. Hur är kvaliteten i hälso- och sjukvården vi får?</vt:lpstr>
      <vt:lpstr>4. Hur är kvaliteten i hälso- och sjukvården vi får?</vt:lpstr>
      <vt:lpstr>4. Hur är kvaliteten i hälso- och sjukvården vi får?</vt:lpstr>
      <vt:lpstr>5. Blir vi friskare och lever vi längre?</vt:lpstr>
      <vt:lpstr>6. Hur bidrar hälso- och sjukvården till en hållbar god vård?</vt:lpstr>
      <vt:lpstr>Frågor och funderingar?</vt:lpstr>
    </vt:vector>
  </TitlesOfParts>
  <Company>Region Norrbotten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Vårdrapporten 2019 Region Norrbotten</dc:title>
  <dc:creator>Ulrika Lundström</dc:creator>
  <cp:keywords>Analysplan; 2019; analysresultat</cp:keywords>
  <cp:lastModifiedBy>Sofia Reinholdt</cp:lastModifiedBy>
  <cp:revision>111</cp:revision>
  <cp:lastPrinted>2019-04-02T14:00:06Z</cp:lastPrinted>
  <dcterms:created xsi:type="dcterms:W3CDTF">2019-03-11T15:03:23Z</dcterms:created>
  <dcterms:modified xsi:type="dcterms:W3CDTF">2020-02-18T13:34:21Z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0x010100D7963E0E5B7A40E5AEA07389401D709F0045878216D3F54EE2826859E7F8F5B4BC0101001257CD737B4A0C4C91CB65EBFDBC122A</vt:lpwstr>
  </property>
  <property fmtid="{D5CDD505-2E9C-101B-9397-08002B2CF9AE}" pid="3" name="TaxKeyword">
    <vt:lpwstr>7684;#2019|848bde66-f98f-41e5-a8cb-dd6c50162752;#6870;#Analysplan|167d4c7a-1192-4f37-a562-22e6a27a0907;#9604;#analysresultat|ae79fd7b-3ffb-4941-9dc8-84c929083a30</vt:lpwstr>
  </property>
  <property fmtid="{D5CDD505-2E9C-101B-9397-08002B2CF9AE}" pid="4" name="CareActionCodeSurgical">
    <vt:lpwstr/>
  </property>
  <property fmtid="{D5CDD505-2E9C-101B-9397-08002B2CF9AE}" pid="5" name="NLLProducerPlace">
    <vt:lpwstr>4483;#Samverkan Landstingsdirektörens stab|b27c766b-e7b1-4568-8d22-4a9fd7f9aa95</vt:lpwstr>
  </property>
  <property fmtid="{D5CDD505-2E9C-101B-9397-08002B2CF9AE}" pid="6" name="NLLApprovedByQuickPart">
    <vt:lpwstr/>
  </property>
  <property fmtid="{D5CDD505-2E9C-101B-9397-08002B2CF9AE}" pid="7" name="NLLInformationCollection">
    <vt:lpwstr/>
  </property>
  <property fmtid="{D5CDD505-2E9C-101B-9397-08002B2CF9AE}" pid="8" name="NLLProjectDescription">
    <vt:lpwstr/>
  </property>
  <property fmtid="{D5CDD505-2E9C-101B-9397-08002B2CF9AE}" pid="9" name="PsychiatricCodeTaxHTField0">
    <vt:lpwstr/>
  </property>
  <property fmtid="{D5CDD505-2E9C-101B-9397-08002B2CF9AE}" pid="10" name="NLLStakeholder">
    <vt:lpwstr>1687;#Region Norrbotten|2ac66d7d-7456-4491-b0c4-3e1d538f92db</vt:lpwstr>
  </property>
  <property fmtid="{D5CDD505-2E9C-101B-9397-08002B2CF9AE}" pid="11" name="TLVCodeDiagnosisTaxHTField0">
    <vt:lpwstr/>
  </property>
  <property fmtid="{D5CDD505-2E9C-101B-9397-08002B2CF9AE}" pid="12" name="NPUCode">
    <vt:lpwstr/>
  </property>
  <property fmtid="{D5CDD505-2E9C-101B-9397-08002B2CF9AE}" pid="13" name="Publicera dokument(1)">
    <vt:lpwstr>, </vt:lpwstr>
  </property>
  <property fmtid="{D5CDD505-2E9C-101B-9397-08002B2CF9AE}" pid="14" name="NLLClosureDate">
    <vt:lpwstr/>
  </property>
  <property fmtid="{D5CDD505-2E9C-101B-9397-08002B2CF9AE}" pid="15" name="NLLProducerplaceID">
    <vt:lpwstr/>
  </property>
  <property fmtid="{D5CDD505-2E9C-101B-9397-08002B2CF9AE}" pid="16" name="NLLPublishedTemplate">
    <vt:lpwstr/>
  </property>
  <property fmtid="{D5CDD505-2E9C-101B-9397-08002B2CF9AE}" pid="17" name="NLLWFComment">
    <vt:lpwstr/>
  </property>
  <property fmtid="{D5CDD505-2E9C-101B-9397-08002B2CF9AE}" pid="18" name="NLLPTCName">
    <vt:lpwstr/>
  </property>
  <property fmtid="{D5CDD505-2E9C-101B-9397-08002B2CF9AE}" pid="19" name="SpecialtyTaxHTField0">
    <vt:lpwstr/>
  </property>
  <property fmtid="{D5CDD505-2E9C-101B-9397-08002B2CF9AE}" pid="20" name="CareActionCodeNonSurgical">
    <vt:lpwstr/>
  </property>
  <property fmtid="{D5CDD505-2E9C-101B-9397-08002B2CF9AE}" pid="21" name="AnalysisNameTaxHTField0">
    <vt:lpwstr/>
  </property>
  <property fmtid="{D5CDD505-2E9C-101B-9397-08002B2CF9AE}" pid="22" name="Specialty">
    <vt:lpwstr/>
  </property>
  <property fmtid="{D5CDD505-2E9C-101B-9397-08002B2CF9AE}" pid="23" name="NLLMtptCode">
    <vt:lpwstr/>
  </property>
  <property fmtid="{D5CDD505-2E9C-101B-9397-08002B2CF9AE}" pid="24" name="NLLProjectUrl">
    <vt:lpwstr/>
  </property>
  <property fmtid="{D5CDD505-2E9C-101B-9397-08002B2CF9AE}" pid="25" name="ICD10Code">
    <vt:lpwstr/>
  </property>
  <property fmtid="{D5CDD505-2E9C-101B-9397-08002B2CF9AE}" pid="26" name="NLLProjectStatus">
    <vt:lpwstr/>
  </property>
  <property fmtid="{D5CDD505-2E9C-101B-9397-08002B2CF9AE}" pid="27" name="NLLSteeringGroup">
    <vt:lpwstr/>
  </property>
  <property fmtid="{D5CDD505-2E9C-101B-9397-08002B2CF9AE}" pid="28" name="NLLMeetingTypeTaxHTField0">
    <vt:lpwstr/>
  </property>
  <property fmtid="{D5CDD505-2E9C-101B-9397-08002B2CF9AE}" pid="29" name="NLLTemplateStatus">
    <vt:lpwstr/>
  </property>
  <property fmtid="{D5CDD505-2E9C-101B-9397-08002B2CF9AE}" pid="30" name="CareActionCodeSurgicalTaxHTField0">
    <vt:lpwstr/>
  </property>
  <property fmtid="{D5CDD505-2E9C-101B-9397-08002B2CF9AE}" pid="31" name="PharmaceuticalCodeTaxHTField0">
    <vt:lpwstr/>
  </property>
  <property fmtid="{D5CDD505-2E9C-101B-9397-08002B2CF9AE}" pid="32" name="Granska dokument(1)">
    <vt:lpwstr>, </vt:lpwstr>
  </property>
  <property fmtid="{D5CDD505-2E9C-101B-9397-08002B2CF9AE}" pid="33" name="NLLProjectLeader">
    <vt:lpwstr/>
  </property>
  <property fmtid="{D5CDD505-2E9C-101B-9397-08002B2CF9AE}" pid="34" name="NLLDecisionLevelManagedTaxHTField0">
    <vt:lpwstr/>
  </property>
  <property fmtid="{D5CDD505-2E9C-101B-9397-08002B2CF9AE}" pid="37" name="NLLDefaultTemplate">
    <vt:lpwstr/>
  </property>
  <property fmtid="{D5CDD505-2E9C-101B-9397-08002B2CF9AE}" pid="38" name="NLLProjectVisitor">
    <vt:lpwstr/>
  </property>
  <property fmtid="{D5CDD505-2E9C-101B-9397-08002B2CF9AE}" pid="39" name="NLLApprovedBy">
    <vt:lpwstr/>
  </property>
  <property fmtid="{D5CDD505-2E9C-101B-9397-08002B2CF9AE}" pid="40" name="NLLDecisionLevelManaged">
    <vt:lpwstr/>
  </property>
  <property fmtid="{D5CDD505-2E9C-101B-9397-08002B2CF9AE}" pid="41" name="CompulsoryAction">
    <vt:lpwstr/>
  </property>
  <property fmtid="{D5CDD505-2E9C-101B-9397-08002B2CF9AE}" pid="42" name="ICD10CodeTaxHTField0">
    <vt:lpwstr/>
  </property>
  <property fmtid="{D5CDD505-2E9C-101B-9397-08002B2CF9AE}" pid="43" name="Godkänn dokument">
    <vt:lpwstr>, </vt:lpwstr>
  </property>
  <property fmtid="{D5CDD505-2E9C-101B-9397-08002B2CF9AE}" pid="44" name="NLLProjectOwner">
    <vt:lpwstr/>
  </property>
  <property fmtid="{D5CDD505-2E9C-101B-9397-08002B2CF9AE}" pid="45" name="NPUCodeTaxHTField0">
    <vt:lpwstr/>
  </property>
  <property fmtid="{D5CDD505-2E9C-101B-9397-08002B2CF9AE}" pid="46" name="NLLTemplateFolderDescription">
    <vt:lpwstr/>
  </property>
  <property fmtid="{D5CDD505-2E9C-101B-9397-08002B2CF9AE}" pid="47" name="TLVCodeAction">
    <vt:lpwstr/>
  </property>
  <property fmtid="{D5CDD505-2E9C-101B-9397-08002B2CF9AE}" pid="48" name="RadiologicalCode">
    <vt:lpwstr/>
  </property>
  <property fmtid="{D5CDD505-2E9C-101B-9397-08002B2CF9AE}" pid="49" name="References">
    <vt:lpwstr/>
  </property>
  <property fmtid="{D5CDD505-2E9C-101B-9397-08002B2CF9AE}" pid="50" name="prdProcess">
    <vt:lpwstr>6182;#Att analysera|8373816e-cc5d-4bf1-9739-777a042d32b4</vt:lpwstr>
  </property>
  <property fmtid="{D5CDD505-2E9C-101B-9397-08002B2CF9AE}" pid="51" name="NLLProjectOrderStatus">
    <vt:lpwstr/>
  </property>
  <property fmtid="{D5CDD505-2E9C-101B-9397-08002B2CF9AE}" pid="53" name="NLLReferenceGroup">
    <vt:lpwstr/>
  </property>
  <property fmtid="{D5CDD505-2E9C-101B-9397-08002B2CF9AE}" pid="54" name="TLVCodeDiagnosis">
    <vt:lpwstr/>
  </property>
  <property fmtid="{D5CDD505-2E9C-101B-9397-08002B2CF9AE}" pid="55" name="PharmaceuticalCode">
    <vt:lpwstr/>
  </property>
  <property fmtid="{D5CDD505-2E9C-101B-9397-08002B2CF9AE}" pid="56" name="NLLInitiationDate">
    <vt:lpwstr/>
  </property>
  <property fmtid="{D5CDD505-2E9C-101B-9397-08002B2CF9AE}" pid="58" name="ReferencesTaxHTField0">
    <vt:lpwstr/>
  </property>
  <property fmtid="{D5CDD505-2E9C-101B-9397-08002B2CF9AE}" pid="59" name="NLLWindingUpDate">
    <vt:lpwstr/>
  </property>
  <property fmtid="{D5CDD505-2E9C-101B-9397-08002B2CF9AE}" pid="60" name="TLVCodeActionTaxHTField0">
    <vt:lpwstr/>
  </property>
  <property fmtid="{D5CDD505-2E9C-101B-9397-08002B2CF9AE}" pid="61" name="NLLProjectNr">
    <vt:lpwstr/>
  </property>
  <property fmtid="{D5CDD505-2E9C-101B-9397-08002B2CF9AE}" pid="62" name="Granska dokument">
    <vt:lpwstr>, </vt:lpwstr>
  </property>
  <property fmtid="{D5CDD505-2E9C-101B-9397-08002B2CF9AE}" pid="63" name="NLLProjectTypeTaxHTField0">
    <vt:lpwstr/>
  </property>
  <property fmtid="{D5CDD505-2E9C-101B-9397-08002B2CF9AE}" pid="64" name="NLLPTCProcessTeam">
    <vt:lpwstr/>
  </property>
  <property fmtid="{D5CDD505-2E9C-101B-9397-08002B2CF9AE}" pid="65" name="RadiologicalCodeTaxHTField0">
    <vt:lpwstr/>
  </property>
  <property fmtid="{D5CDD505-2E9C-101B-9397-08002B2CF9AE}" pid="66" name="NLLImplementationDate">
    <vt:lpwstr/>
  </property>
  <property fmtid="{D5CDD505-2E9C-101B-9397-08002B2CF9AE}" pid="67" name="PsychiatricCode">
    <vt:lpwstr/>
  </property>
  <property fmtid="{D5CDD505-2E9C-101B-9397-08002B2CF9AE}" pid="68" name="Publicera dokument">
    <vt:lpwstr>, </vt:lpwstr>
  </property>
  <property fmtid="{D5CDD505-2E9C-101B-9397-08002B2CF9AE}" pid="69" name="NLLProjectType">
    <vt:lpwstr/>
  </property>
  <property fmtid="{D5CDD505-2E9C-101B-9397-08002B2CF9AE}" pid="70" name="AnalysisName">
    <vt:lpwstr/>
  </property>
  <property fmtid="{D5CDD505-2E9C-101B-9397-08002B2CF9AE}" pid="71" name="NLLMtptCodeTaxHTField0">
    <vt:lpwstr/>
  </property>
  <property fmtid="{D5CDD505-2E9C-101B-9397-08002B2CF9AE}" pid="72" name="NLLLatestProjectTrackingDate">
    <vt:lpwstr/>
  </property>
  <property fmtid="{D5CDD505-2E9C-101B-9397-08002B2CF9AE}" pid="73" name="NLLDocumentType">
    <vt:lpwstr>1915;#Resultat|f5491f0f-71dc-467a-a43b-1e0ef4756d1f</vt:lpwstr>
  </property>
  <property fmtid="{D5CDD505-2E9C-101B-9397-08002B2CF9AE}" pid="74" name="NLLProjectTypeText">
    <vt:lpwstr/>
  </property>
  <property fmtid="{D5CDD505-2E9C-101B-9397-08002B2CF9AE}" pid="75" name="NLLEstablishingDate">
    <vt:lpwstr/>
  </property>
  <property fmtid="{D5CDD505-2E9C-101B-9397-08002B2CF9AE}" pid="76" name="NLLProjectMember">
    <vt:lpwstr/>
  </property>
  <property fmtid="{D5CDD505-2E9C-101B-9397-08002B2CF9AE}" pid="77" name="NLLProcessTeamLookup">
    <vt:lpwstr/>
  </property>
  <property fmtid="{D5CDD505-2E9C-101B-9397-08002B2CF9AE}" pid="78" name="CareActionCodeNonSurgicalTaxHTField0">
    <vt:lpwstr/>
  </property>
  <property fmtid="{D5CDD505-2E9C-101B-9397-08002B2CF9AE}" pid="79" name="CompulsoryActionTaxHTField0">
    <vt:lpwstr/>
  </property>
  <property fmtid="{D5CDD505-2E9C-101B-9397-08002B2CF9AE}" pid="80" name="NLLMeetingType">
    <vt:lpwstr/>
  </property>
  <property fmtid="{D5CDD505-2E9C-101B-9397-08002B2CF9AE}" pid="81" name="NLLProjectName">
    <vt:lpwstr/>
  </property>
  <property fmtid="{D5CDD505-2E9C-101B-9397-08002B2CF9AE}" pid="82" name="_dlc_policyId">
    <vt:lpwstr>0x010100D7963E0E5B7A40E5AEA07389401D709F0045878216D3F54EE2826859E7F8F5B4BC|1214505165</vt:lpwstr>
  </property>
  <property fmtid="{D5CDD505-2E9C-101B-9397-08002B2CF9AE}" pid="85" name="ItemRetentionFormula">
    <vt:lpwstr>&lt;formula id="Microsoft.Office.RecordsManagement.PolicyFeatures.Expiration.Formula.BuiltIn"&gt;&lt;number&gt;1&lt;/number&gt;&lt;property&gt;NLLThinningTime&lt;/property&gt;&lt;propertyid&gt;2793489f-7251-475b-a975-480031914936&lt;/propertyid&gt;&lt;period&gt;months&lt;/period&gt;&lt;/formula&gt;</vt:lpwstr>
  </property>
  <property fmtid="{D5CDD505-2E9C-101B-9397-08002B2CF9AE}" pid="87" name="_dlc_DocIdItemGuid">
    <vt:lpwstr>acbdfb43-fdfd-46bf-b33f-c99b0a7986ed</vt:lpwstr>
  </property>
  <property fmtid="{D5CDD505-2E9C-101B-9397-08002B2CF9AE}" pid="89" name="TaxCatchAll">
    <vt:lpwstr>9604;#analysresultat;#4483;#Samverkan Landstingsdirektörens stab|b27c766b-e7b1-4568-8d22-4a9fd7f9aa95;#6182;#Att analysera|8373816e-cc5d-4bf1-9739-777a042d32b4;#1915;#Resultat|f5491f0f-71dc-467a-a43b-1e0ef4756d1f;#1687;#Region Norrbotten|2ac66d7d-7456-4491-b0c4-3e1d538f92db;#6870;#Analysplan;#7684;#2019</vt:lpwstr>
  </property>
  <property fmtid="{D5CDD505-2E9C-101B-9397-08002B2CF9AE}" pid="91" name="_dlc_ItemStageId">
    <vt:lpwstr/>
  </property>
  <property fmtid="{D5CDD505-2E9C-101B-9397-08002B2CF9AE}" pid="92" name="Order">
    <vt:r8>2731800</vt:r8>
  </property>
  <property fmtid="{D5CDD505-2E9C-101B-9397-08002B2CF9AE}" pid="93" name="xd_ProgID">
    <vt:lpwstr/>
  </property>
  <property fmtid="{D5CDD505-2E9C-101B-9397-08002B2CF9AE}" pid="94" name="_SourceUrl">
    <vt:lpwstr/>
  </property>
  <property fmtid="{D5CDD505-2E9C-101B-9397-08002B2CF9AE}" pid="95" name="_SharedFileIndex">
    <vt:lpwstr/>
  </property>
  <property fmtid="{D5CDD505-2E9C-101B-9397-08002B2CF9AE}" pid="96" name="TemplateUrl">
    <vt:lpwstr/>
  </property>
  <property fmtid="{D5CDD505-2E9C-101B-9397-08002B2CF9AE}" pid="98" name="NLLDecisionLevelGoverning">
    <vt:lpwstr/>
  </property>
  <property fmtid="{D5CDD505-2E9C-101B-9397-08002B2CF9AE}" pid="99" name="NLLFactOwner">
    <vt:lpwstr/>
  </property>
  <property fmtid="{D5CDD505-2E9C-101B-9397-08002B2CF9AE}" pid="100" name="NLLFactOwnerText">
    <vt:lpwstr/>
  </property>
  <property fmtid="{D5CDD505-2E9C-101B-9397-08002B2CF9AE}" pid="101" name="xd_Signature">
    <vt:bool>false</vt:bool>
  </property>
  <property fmtid="{D5CDD505-2E9C-101B-9397-08002B2CF9AE}" pid="102" name="NLLDecisionLevel">
    <vt:lpwstr/>
  </property>
  <property fmtid="{D5CDD505-2E9C-101B-9397-08002B2CF9AE}" pid="103" name="NLLPTCProcessLeader">
    <vt:lpwstr/>
  </property>
  <property fmtid="{D5CDD505-2E9C-101B-9397-08002B2CF9AE}" pid="105" name="NLLPTCVISEditor">
    <vt:lpwstr/>
  </property>
</Properties>
</file>